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12"/>
  </p:notesMasterIdLst>
  <p:sldIdLst>
    <p:sldId id="263" r:id="rId2"/>
    <p:sldId id="289" r:id="rId3"/>
    <p:sldId id="296" r:id="rId4"/>
    <p:sldId id="1689" r:id="rId5"/>
    <p:sldId id="1692" r:id="rId6"/>
    <p:sldId id="259" r:id="rId7"/>
    <p:sldId id="278" r:id="rId8"/>
    <p:sldId id="1691" r:id="rId9"/>
    <p:sldId id="1687" r:id="rId10"/>
    <p:sldId id="16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Warble" initials="BW" lastIdx="1" clrIdx="0">
    <p:extLst>
      <p:ext uri="{19B8F6BF-5375-455C-9EA6-DF929625EA0E}">
        <p15:presenceInfo xmlns:p15="http://schemas.microsoft.com/office/powerpoint/2012/main" userId="S::bill_warble@takarabio.com::1e16b351-d219-40ef-a826-cfa32007348b" providerId="AD"/>
      </p:ext>
    </p:extLst>
  </p:cmAuthor>
  <p:cmAuthor id="2" name="Bryan Bell" initials="BB" lastIdx="6" clrIdx="1">
    <p:extLst>
      <p:ext uri="{19B8F6BF-5375-455C-9EA6-DF929625EA0E}">
        <p15:presenceInfo xmlns:p15="http://schemas.microsoft.com/office/powerpoint/2012/main" userId="S::bryan_bell@takarabio.com::c9984801-72fd-4cdc-913f-6c8be7145a10" providerId="AD"/>
      </p:ext>
    </p:extLst>
  </p:cmAuthor>
  <p:cmAuthor id="3" name="Jennifer Epler" initials="JE" lastIdx="29" clrIdx="2">
    <p:extLst>
      <p:ext uri="{19B8F6BF-5375-455C-9EA6-DF929625EA0E}">
        <p15:presenceInfo xmlns:p15="http://schemas.microsoft.com/office/powerpoint/2012/main" userId="S::jennifer_epler@takarabio.com::59325ee7-d8b7-453f-b85c-31c20537dc88" providerId="AD"/>
      </p:ext>
    </p:extLst>
  </p:cmAuthor>
  <p:cmAuthor id="4" name="Laurel Barchas" initials="LB" lastIdx="4" clrIdx="3">
    <p:extLst>
      <p:ext uri="{19B8F6BF-5375-455C-9EA6-DF929625EA0E}">
        <p15:presenceInfo xmlns:p15="http://schemas.microsoft.com/office/powerpoint/2012/main" userId="S::laurel_barchas@takarabio.com::a5a01c52-423b-4661-99b6-72bb16dd75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710" autoAdjust="0"/>
  </p:normalViewPr>
  <p:slideViewPr>
    <p:cSldViewPr snapToGrid="0">
      <p:cViewPr varScale="1">
        <p:scale>
          <a:sx n="94" d="100"/>
          <a:sy n="94" d="100"/>
        </p:scale>
        <p:origin x="15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CD7B6-CC8F-437B-B27B-2C6D2B175C6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3F910-7462-4496-9CDB-784DB0A4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1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over 50 years, Takara Bio has been committed to helping scientists break new ground with our innovative technologies. We are a part of Takara Bio Inc., a world leader in biotechnology research and development based out of Shiga, Japan. Our North America office is headquartered in San Jose, CA, where we do most of our R&amp;D, marketing, quality assurance, and ecommerce. Our other NA locations in Ann Arbor, MI, and Madison, WI, contribute to our research, logistics, and outreach programs.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74559-BC60-4104-9646-630DABB15F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4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74559-BC60-4104-9646-630DABB15F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8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6A046FC-7A75-4FF0-A315-EE1E45B821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35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We developed a new complete SMART-Seq solution</a:t>
            </a:r>
          </a:p>
          <a:p>
            <a:r>
              <a:rPr lang="en-US" dirty="0">
                <a:latin typeface="+mj-lt"/>
              </a:rPr>
              <a:t>Incorporates UMIs, our novel library prep method, and </a:t>
            </a:r>
            <a:r>
              <a:rPr lang="en-US" dirty="0"/>
              <a:t>Cogent™ NGS analysis software</a:t>
            </a:r>
          </a:p>
          <a:p>
            <a:endParaRPr lang="en-US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SMART-Seq mRNA (with UMIs) 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Univers LT Std 55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SS+UMIs) </a:t>
            </a:r>
            <a:r>
              <a:rPr lang="en-US" sz="1200" b="1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demonstrates sensitivity comparable to SSv4. </a:t>
            </a:r>
            <a:r>
              <a:rPr lang="en-US" sz="120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</a:t>
            </a:r>
            <a:r>
              <a:rPr lang="en-US" sz="1200" b="1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 and read distribution across major RNA-seq output components for SSv4 and the </a:t>
            </a:r>
            <a:r>
              <a:rPr lang="en-US" sz="1200" b="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SS+UMIs workflow. To evaluate the performance of the 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SS+UMIs </a:t>
            </a:r>
            <a:r>
              <a:rPr lang="en-US" sz="1200" b="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workflow </a:t>
            </a:r>
            <a:r>
              <a:rPr lang="en-US" sz="120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compared to the SSv4 workflow, each method was used to create sequencing libraries from K562 RNA (10 </a:t>
            </a:r>
            <a:r>
              <a:rPr lang="en-US" sz="1200" dirty="0" err="1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</a:t>
            </a:r>
            <a:r>
              <a:rPr lang="en-US" sz="120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or three different amounts of universal human reference (UHR) RNA (100 </a:t>
            </a:r>
            <a:r>
              <a:rPr lang="en-US" sz="1200" dirty="0" err="1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</a:t>
            </a:r>
            <a:r>
              <a:rPr lang="en-US" sz="120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 ng and 10 ng). The resulting cDNA libraries were sequenced on an Illumina platform and data was processed using </a:t>
            </a:r>
            <a:r>
              <a:rPr lang="en-US" sz="1200" dirty="0" err="1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CogentAP</a:t>
            </a:r>
            <a:r>
              <a:rPr lang="en-US" sz="120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The average gene count for each condition is shown above the corresponding bar. n=3 for all </a:t>
            </a:r>
            <a:r>
              <a:rPr lang="en-US" sz="1200" dirty="0"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3F910-7462-4496-9CDB-784DB0A477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30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SS+UMIs </a:t>
            </a:r>
            <a:r>
              <a:rPr lang="en-US" sz="1200" b="1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outperforms SS2 in terms of sensitivity and reproducibility. Panel A. </a:t>
            </a:r>
            <a:r>
              <a:rPr lang="en-US" sz="120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 count and read distribution across major RNA-seq output components for the 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SS+UMIs </a:t>
            </a:r>
            <a:r>
              <a:rPr lang="en-US" sz="120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workflow and SS2. cDNA was generated from 10 </a:t>
            </a:r>
            <a:r>
              <a:rPr lang="en-US" sz="1200" dirty="0" err="1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</a:t>
            </a:r>
            <a:r>
              <a:rPr lang="en-US" sz="120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UHR RNA using the 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SS+UMIs </a:t>
            </a:r>
            <a:r>
              <a:rPr lang="en-US" sz="120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 or the SS2 method. Then, The 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SS+UMIs </a:t>
            </a:r>
            <a:r>
              <a:rPr lang="en-US" sz="120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cDNA was prepared for sequencing using the SMART-Seq Library Preparation Kit and The SS2 cDNA was prepared for sequencing using the  </a:t>
            </a:r>
            <a:r>
              <a:rPr lang="en-US" sz="1200" dirty="0" err="1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Nextera</a:t>
            </a:r>
            <a:r>
              <a:rPr lang="en-US" sz="120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XT DNA Library Prep Kit (Illumina). Libraries from both were pooled, sequenced, and </a:t>
            </a:r>
            <a:r>
              <a:rPr lang="en-US" sz="1200" dirty="0" err="1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downsampled</a:t>
            </a:r>
            <a:r>
              <a:rPr lang="en-US" sz="120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1.2 million reads. The average gene count for each condition is shown above the corresponding bar. n=3 for all </a:t>
            </a:r>
            <a:r>
              <a:rPr lang="en-US" sz="1200" dirty="0"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conditions.</a:t>
            </a:r>
            <a:r>
              <a:rPr lang="en-US" sz="120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Panel B.</a:t>
            </a:r>
            <a:r>
              <a:rPr lang="en-US" sz="120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Absolute read counts for each gene matrix between each replicate pair for SS2 and 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SS+UMIs </a:t>
            </a:r>
            <a:r>
              <a:rPr lang="en-US" sz="120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plotted, and regression analysis was performed. The R</a:t>
            </a:r>
            <a:r>
              <a:rPr lang="en-US" sz="1200" baseline="3000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values were consistently higher for the 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SS+UMIs </a:t>
            </a:r>
            <a:r>
              <a:rPr lang="en-US" sz="120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workflow using the SMART-Seq Library Preparation Kit. Example XY plots for both SS2 and 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SS+UMIs </a:t>
            </a:r>
            <a:r>
              <a:rPr lang="en-US" sz="120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shown. All data analysis was performed with </a:t>
            </a:r>
            <a:r>
              <a:rPr lang="en-US" sz="1200" dirty="0" err="1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CogentAP</a:t>
            </a:r>
            <a:r>
              <a:rPr lang="en-US" sz="1200" dirty="0">
                <a:effectLst/>
                <a:latin typeface="Univers LT Std 55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3F910-7462-4496-9CDB-784DB0A477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86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SS+UMIs </a:t>
            </a:r>
            <a:r>
              <a:rPr lang="en-US" sz="1200" b="1" dirty="0">
                <a:latin typeface="Univers LT Std 55" panose="020B0603020202020204"/>
              </a:rPr>
              <a:t>reduces PCR duplications and allows for RNA counting. </a:t>
            </a:r>
            <a:r>
              <a:rPr lang="en-US" sz="1200" dirty="0">
                <a:latin typeface="Univers LT Std 55" panose="020B0603020202020204"/>
              </a:rPr>
              <a:t>10 </a:t>
            </a:r>
            <a:r>
              <a:rPr lang="en-US" sz="1200" dirty="0" err="1">
                <a:latin typeface="Univers LT Std 55" panose="020B0603020202020204"/>
              </a:rPr>
              <a:t>pg</a:t>
            </a:r>
            <a:r>
              <a:rPr lang="en-US" sz="1200" dirty="0">
                <a:latin typeface="Univers LT Std 55" panose="020B0603020202020204"/>
              </a:rPr>
              <a:t> of input RNA or a RNA from a single cell was spiked with ERCC control RNA, and libraries were prepared using the 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SS+UMIs </a:t>
            </a:r>
            <a:r>
              <a:rPr lang="en-US" sz="1200" dirty="0">
                <a:latin typeface="Univers LT Std 55" panose="020B0603020202020204"/>
              </a:rPr>
              <a:t>method. Libraries were sequenced and then analyzed using </a:t>
            </a:r>
            <a:r>
              <a:rPr lang="en-US" sz="1200" dirty="0" err="1">
                <a:latin typeface="Univers LT Std 55" panose="020B0603020202020204"/>
              </a:rPr>
              <a:t>CogentAP</a:t>
            </a:r>
            <a:r>
              <a:rPr lang="en-US" sz="1200" dirty="0">
                <a:latin typeface="Univers LT Std 55" panose="020B0603020202020204"/>
              </a:rPr>
              <a:t>. The measured TPM or CPM was plotted against the absolute number of input molecules from the ERCC spike-in and regression analysis was performed. There is a significant increase in the R</a:t>
            </a:r>
            <a:r>
              <a:rPr lang="en-US" sz="1200" baseline="30000" dirty="0">
                <a:latin typeface="Univers LT Std 55" panose="020B0603020202020204"/>
              </a:rPr>
              <a:t>2</a:t>
            </a:r>
            <a:r>
              <a:rPr lang="en-US" sz="1200" dirty="0">
                <a:latin typeface="Univers LT Std 55" panose="020B0603020202020204"/>
              </a:rPr>
              <a:t> with the collapse of UMIs, indicating addition of UMIs to the SSv4 workflow leads to a reduction of PCR duplications and enables more accurate RNA counting.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3F910-7462-4496-9CDB-784DB0A477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33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SS+UMIs </a:t>
            </a:r>
            <a:r>
              <a:rPr lang="en-US" sz="1200" b="1" dirty="0">
                <a:latin typeface="Univers LT Std 55" panose="020B0603020202020204"/>
              </a:rPr>
              <a:t>outperforms SSv4 at single-cell input levels.</a:t>
            </a:r>
            <a:r>
              <a:rPr lang="en-US" sz="1200" dirty="0">
                <a:latin typeface="Univers LT Std 55" panose="020B0603020202020204"/>
              </a:rPr>
              <a:t> Single peripheral blood mononuclear cells (PBMCs) were sorted into plates and sequencing libraries were produced using either SSv4 or the 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SS+UMIs </a:t>
            </a:r>
            <a:r>
              <a:rPr lang="en-US" sz="1200" dirty="0">
                <a:latin typeface="Univers LT Std 55" panose="020B0603020202020204"/>
              </a:rPr>
              <a:t>workflow. Libraries were then pooled, sequenced, and </a:t>
            </a:r>
            <a:r>
              <a:rPr lang="en-US" sz="1200" dirty="0" err="1">
                <a:latin typeface="Univers LT Std 55" panose="020B0603020202020204"/>
              </a:rPr>
              <a:t>downsampled</a:t>
            </a:r>
            <a:r>
              <a:rPr lang="en-US" sz="1200" dirty="0">
                <a:latin typeface="Univers LT Std 55" panose="020B0603020202020204"/>
              </a:rPr>
              <a:t> to 900,000 reads for analysis. The read distributions and gene counts for SSv4 and 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SS+UMIs </a:t>
            </a:r>
            <a:r>
              <a:rPr lang="en-US" sz="1200" dirty="0">
                <a:latin typeface="Univers LT Std 55" panose="020B0603020202020204"/>
              </a:rPr>
              <a:t>were comparable.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3F910-7462-4496-9CDB-784DB0A477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98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3F910-7462-4496-9CDB-784DB0A477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9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05"/>
          <a:stretch/>
        </p:blipFill>
        <p:spPr>
          <a:xfrm>
            <a:off x="380" y="0"/>
            <a:ext cx="12191237" cy="1871932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04736" y="3037094"/>
            <a:ext cx="8244457" cy="1521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sz="4800" spc="-14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34"/>
          <p:cNvSpPr>
            <a:spLocks noGrp="1"/>
          </p:cNvSpPr>
          <p:nvPr>
            <p:ph type="body" sz="quarter" idx="12" hasCustomPrompt="1"/>
          </p:nvPr>
        </p:nvSpPr>
        <p:spPr>
          <a:xfrm>
            <a:off x="1355444" y="4558466"/>
            <a:ext cx="8193749" cy="34507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3175" indent="-3175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>
              <a:spcBef>
                <a:spcPts val="50"/>
              </a:spcBef>
              <a:buNone/>
              <a:defRPr sz="14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200"/>
            </a:lvl5pPr>
          </a:lstStyle>
          <a:p>
            <a:pPr lvl="0"/>
            <a:r>
              <a:rPr lang="en-US" dirty="0"/>
              <a:t>Click to edit Secondary Title 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F3CA95-EF18-418C-A3D8-8180202E0905}"/>
              </a:ext>
            </a:extLst>
          </p:cNvPr>
          <p:cNvSpPr txBox="1"/>
          <p:nvPr/>
        </p:nvSpPr>
        <p:spPr>
          <a:xfrm>
            <a:off x="739434" y="6219019"/>
            <a:ext cx="4691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Research Use Only. Not for use in diagnostic procedures.</a:t>
            </a:r>
            <a:b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2022 Takara Bio Inc. All rights reserved. All trademarks are the property of Takara Bio Inc. or its affiliate(s) in the U.S. and/or other countries or their respective owners. Additional product, intellectual property, and restricted use information is available at takarabio.com.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635CE4-FDAA-4FF7-9C1B-D3F256CE0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297" y="5753818"/>
            <a:ext cx="1097280" cy="73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39714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C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457200" y="6519672"/>
            <a:ext cx="45720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60763D-6728-4A15-BED5-664783155BBC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519672"/>
            <a:ext cx="123444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154B4B0-3B1A-43B2-91E2-4583C8533B37}" type="datetime4">
              <a:rPr lang="en-US" smtClean="0"/>
              <a:t>March 15, 2022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199" y="14506"/>
            <a:ext cx="11363326" cy="1096962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457200" y="1408113"/>
            <a:ext cx="11363325" cy="4656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BDB7910-C059-4EAE-8FE7-B4F828585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1963" y="6519672"/>
            <a:ext cx="3140075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PROPRIETARY AND CONFIDENTIAL | © 2022 Takara Bio Inc.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8A773E-D26B-466D-84B7-5076422FC3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62" y="6463024"/>
            <a:ext cx="986653" cy="3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78637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14506"/>
            <a:ext cx="11363326" cy="1096962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457200" y="6519672"/>
            <a:ext cx="45720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60763D-6728-4A15-BED5-664783155BBC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519672"/>
            <a:ext cx="123444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154B4B0-3B1A-43B2-91E2-4583C8533B37}" type="datetime4">
              <a:rPr lang="en-US" smtClean="0"/>
              <a:t>March 15, 2022</a:t>
            </a:fld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57200" y="1343025"/>
            <a:ext cx="5486400" cy="2886075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6334125" y="1343024"/>
            <a:ext cx="5486400" cy="2886075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4330013"/>
            <a:ext cx="5486400" cy="18288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334125" y="4330013"/>
            <a:ext cx="5486400" cy="18288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F0F26A8-AE3E-4988-BC5C-F88213A63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1963" y="6519672"/>
            <a:ext cx="3140075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PROPRIETARY AND CONFIDENTIAL | © 2022 Takara Bio Inc. 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FBD9C2-EB01-4E3B-8286-0336E94195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62" y="6463024"/>
            <a:ext cx="986653" cy="3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53020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14506"/>
            <a:ext cx="11363326" cy="1096962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457200" y="6519672"/>
            <a:ext cx="45720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60763D-6728-4A15-BED5-664783155BBC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519672"/>
            <a:ext cx="123444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154B4B0-3B1A-43B2-91E2-4583C8533B37}" type="datetime4">
              <a:rPr lang="en-US" smtClean="0"/>
              <a:t>March 15, 2022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345814" y="1395527"/>
            <a:ext cx="4151376" cy="2886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233695" y="1395527"/>
            <a:ext cx="4114800" cy="2886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345066" y="4621124"/>
            <a:ext cx="4343400" cy="16144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32947" y="4621124"/>
            <a:ext cx="4343400" cy="16144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A1DDB3A-812E-46DE-AC9C-D03EAD982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1963" y="6519672"/>
            <a:ext cx="3140075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PROPRIETARY AND CONFIDENTIAL | © 2022 Takara Bio Inc.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3F2823-E95B-450B-A2CB-11769AD0B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62" y="6463024"/>
            <a:ext cx="986653" cy="3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0997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14506"/>
            <a:ext cx="11363326" cy="1096962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457200" y="6519672"/>
            <a:ext cx="45720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60763D-6728-4A15-BED5-664783155BBC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519672"/>
            <a:ext cx="123444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154B4B0-3B1A-43B2-91E2-4583C8533B37}" type="datetime4">
              <a:rPr lang="en-US" smtClean="0"/>
              <a:t>March 15, 2022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199" y="1529570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/>
          </p:nvPr>
        </p:nvSpPr>
        <p:spPr>
          <a:xfrm>
            <a:off x="6334125" y="1529570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72942A4-8C86-4E08-A2C9-F424CD6F9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1963" y="6519672"/>
            <a:ext cx="3140075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PROPRIETARY AND CONFIDENTIAL | © 2022 Takara Bio Inc. 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BA1DBF-58ED-4F3A-B93F-D4B4D7558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62" y="6463024"/>
            <a:ext cx="986653" cy="3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81069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81163"/>
            <a:ext cx="5486400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2400" b="0" kern="1200" spc="-100" baseline="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125" y="1681163"/>
            <a:ext cx="5486400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2400" b="0" kern="1200" spc="-100" baseline="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Slide Number Placeholder 18"/>
          <p:cNvSpPr>
            <a:spLocks noGrp="1"/>
          </p:cNvSpPr>
          <p:nvPr>
            <p:ph type="sldNum" sz="quarter" idx="10"/>
          </p:nvPr>
        </p:nvSpPr>
        <p:spPr>
          <a:xfrm>
            <a:off x="457200" y="6519672"/>
            <a:ext cx="45720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60763D-6728-4A15-BED5-664783155BBC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914400" y="6519672"/>
            <a:ext cx="123444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154B4B0-3B1A-43B2-91E2-4583C8533B37}" type="datetime4">
              <a:rPr lang="en-US" smtClean="0"/>
              <a:t>March 15, 2022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14506"/>
            <a:ext cx="11363326" cy="1096962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57199" y="2524124"/>
            <a:ext cx="54864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6"/>
          </p:nvPr>
        </p:nvSpPr>
        <p:spPr>
          <a:xfrm>
            <a:off x="6334125" y="2524124"/>
            <a:ext cx="54864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79A497-E70C-48A5-BE23-A1E2ADC09B9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951963" y="6519672"/>
            <a:ext cx="3140075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PROPRIETARY AND CONFIDENTIAL | © 2022 Takara Bio Inc. 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8419CD-C52E-4E78-B38A-C1DA17E3F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62" y="6463024"/>
            <a:ext cx="986653" cy="3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61544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457200" y="6519672"/>
            <a:ext cx="45720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60763D-6728-4A15-BED5-664783155BBC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519672"/>
            <a:ext cx="123444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9D1F4F4-D47C-4104-857F-AF092EB5BA7F}" type="datetime4">
              <a:rPr lang="en-US" smtClean="0"/>
              <a:t>March 15, 2022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199" y="14506"/>
            <a:ext cx="11363326" cy="1096962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94C31D-1554-4C5E-BEE8-E97B6B102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1963" y="6519672"/>
            <a:ext cx="3140075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PROPRIETARY AND CONFIDENTIAL | © 2022 Takara Bio Inc.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52E917-B33D-45CF-9AEE-E20C55378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62" y="6463024"/>
            <a:ext cx="986653" cy="3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92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576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476" y="504345"/>
            <a:ext cx="2514600" cy="838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27" y="1632415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6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01"/>
          <a:stretch/>
        </p:blipFill>
        <p:spPr>
          <a:xfrm>
            <a:off x="380" y="0"/>
            <a:ext cx="12191237" cy="1906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297" y="5753818"/>
            <a:ext cx="1097280" cy="733574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4642" y="3976078"/>
            <a:ext cx="8254552" cy="1408176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>
            <a:lvl1pPr>
              <a:lnSpc>
                <a:spcPct val="92000"/>
              </a:lnSpc>
              <a:defRPr sz="4400" spc="-14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Text Placeholder 34"/>
          <p:cNvSpPr>
            <a:spLocks noGrp="1"/>
          </p:cNvSpPr>
          <p:nvPr>
            <p:ph type="body" sz="quarter" idx="12" hasCustomPrompt="1"/>
          </p:nvPr>
        </p:nvSpPr>
        <p:spPr>
          <a:xfrm>
            <a:off x="1312572" y="5428261"/>
            <a:ext cx="8236622" cy="345079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3175" indent="-3175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>
              <a:spcBef>
                <a:spcPts val="50"/>
              </a:spcBef>
              <a:buNone/>
              <a:defRPr sz="14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200"/>
            </a:lvl5pPr>
          </a:lstStyle>
          <a:p>
            <a:pPr lvl="0"/>
            <a:r>
              <a:rPr lang="en-US" dirty="0"/>
              <a:t>Click to edit Secondary Title Line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02016" y="2776259"/>
            <a:ext cx="1097280" cy="1097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512427" y="2776259"/>
            <a:ext cx="1097280" cy="1097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722838" y="2776259"/>
            <a:ext cx="1097280" cy="1097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933249" y="2776259"/>
            <a:ext cx="1097280" cy="1097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143658" y="2776259"/>
            <a:ext cx="1097280" cy="1097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B21189-19FB-4810-9440-3BAC8DDAD399}"/>
              </a:ext>
            </a:extLst>
          </p:cNvPr>
          <p:cNvSpPr txBox="1"/>
          <p:nvPr/>
        </p:nvSpPr>
        <p:spPr>
          <a:xfrm>
            <a:off x="739434" y="6219019"/>
            <a:ext cx="4691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Research Use Only. Not for use in diagnostic procedures.</a:t>
            </a:r>
            <a:b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2022 Takara Bio Inc. All rights reserved. All trademarks are the property of Takara Bio Inc. or its affiliate(s) in the U.S. and/or other countries or their respective owners. Additional product, intellectual property, and restricted use information is available at takarabio.com. </a:t>
            </a:r>
          </a:p>
        </p:txBody>
      </p:sp>
    </p:spTree>
    <p:extLst>
      <p:ext uri="{BB962C8B-B14F-4D97-AF65-F5344CB8AC3E}">
        <p14:creationId xmlns:p14="http://schemas.microsoft.com/office/powerpoint/2010/main" val="1151680119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Layo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2"/>
            <a:ext cx="11353800" cy="1780672"/>
          </a:xfrm>
        </p:spPr>
        <p:txBody>
          <a:bodyPr anchor="t">
            <a:noAutofit/>
          </a:bodyPr>
          <a:lstStyle>
            <a:lvl1pPr algn="l">
              <a:defRPr sz="6000" b="1" cap="all" spc="-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4114802"/>
            <a:ext cx="11353800" cy="838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spc="-2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457200" y="6519672"/>
            <a:ext cx="45720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60763D-6728-4A15-BED5-664783155BBC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519672"/>
            <a:ext cx="123444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154B4B0-3B1A-43B2-91E2-4583C8533B37}" type="datetime4">
              <a:rPr lang="en-US" smtClean="0"/>
              <a:t>March 15, 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1963" y="6519672"/>
            <a:ext cx="3140075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PROPRIETARY AND CONFIDENTIAL | © 2022 Takara Bio Inc.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C52A3A-1849-444C-955D-59C74706A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62" y="6463024"/>
            <a:ext cx="986653" cy="3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35630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Layou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457200" y="6519672"/>
            <a:ext cx="45720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60763D-6728-4A15-BED5-664783155BBC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519672"/>
            <a:ext cx="123444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154B4B0-3B1A-43B2-91E2-4583C8533B37}" type="datetime4">
              <a:rPr lang="en-US" smtClean="0"/>
              <a:t>March 15, 2022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98205" y="5476493"/>
            <a:ext cx="11460419" cy="791959"/>
          </a:xfrm>
        </p:spPr>
        <p:txBody>
          <a:bodyPr anchor="ctr">
            <a:noAutofit/>
          </a:bodyPr>
          <a:lstStyle>
            <a:lvl1pPr algn="l">
              <a:defRPr sz="4200" b="0" cap="non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9144" y="-1"/>
            <a:ext cx="12201144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b">
            <a:normAutofit/>
          </a:bodyPr>
          <a:lstStyle>
            <a:lvl1pPr marL="0" indent="0" algn="ctr">
              <a:buNone/>
              <a:defRPr sz="4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7F2826A-CF30-4D5F-BD44-5E8AD597F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1963" y="6519672"/>
            <a:ext cx="3140075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PROPRIETARY AND CONFIDENTIAL | © 2022 Takara Bio Inc.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0386DF-446D-4B64-BD0E-22851060BA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62" y="6463024"/>
            <a:ext cx="986653" cy="3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1805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457200" y="6519672"/>
            <a:ext cx="45720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60763D-6728-4A15-BED5-664783155BBC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519672"/>
            <a:ext cx="123444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154B4B0-3B1A-43B2-91E2-4583C8533B37}" type="datetime4">
              <a:rPr lang="en-US" smtClean="0"/>
              <a:t>March 15, 2022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199" y="14506"/>
            <a:ext cx="11363326" cy="1096962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57199" y="1483956"/>
            <a:ext cx="11363326" cy="44969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089C3D1-DA2A-4989-A31F-5629C75D5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1963" y="6519672"/>
            <a:ext cx="3140075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PROPRIETARY AND CONFIDENTIAL | © 2022 Takara Bio Inc.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33BB03-CC08-4673-ADBC-C24693DE17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62" y="6463024"/>
            <a:ext cx="986653" cy="3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20792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14506"/>
            <a:ext cx="11363326" cy="1096962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457200" y="6519672"/>
            <a:ext cx="45720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60763D-6728-4A15-BED5-664783155BBC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519672"/>
            <a:ext cx="123444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154B4B0-3B1A-43B2-91E2-4583C8533B37}" type="datetime4">
              <a:rPr lang="en-US" smtClean="0"/>
              <a:t>March 15, 2022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7199" y="1529570"/>
            <a:ext cx="2286000" cy="22860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938463" y="1530350"/>
            <a:ext cx="8882062" cy="4553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EA898B3-2BEB-41A7-8884-6776124F3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1963" y="6519672"/>
            <a:ext cx="3140075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PROPRIETARY AND CONFIDENTIAL | © 2022 Takara Bio Inc. 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1407A0-3B6B-45E4-B28F-159A5EE4E9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62" y="6463024"/>
            <a:ext cx="986653" cy="3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34901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on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457200" y="6519672"/>
            <a:ext cx="45720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60763D-6728-4A15-BED5-664783155BBC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519672"/>
            <a:ext cx="123444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154B4B0-3B1A-43B2-91E2-4583C8533B37}" type="datetime4">
              <a:rPr lang="en-US" smtClean="0"/>
              <a:t>March 15, 2022</a:t>
            </a:fld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199" y="1379537"/>
            <a:ext cx="7867651" cy="4802188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199" y="14506"/>
            <a:ext cx="11363326" cy="1096962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512175" y="1379537"/>
            <a:ext cx="3308350" cy="4802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74637" indent="0">
              <a:buNone/>
              <a:defRPr/>
            </a:lvl2pPr>
            <a:lvl3pPr marL="796925" indent="0">
              <a:buNone/>
              <a:defRPr/>
            </a:lvl3pPr>
            <a:lvl4pPr marL="1138237" indent="0">
              <a:buNone/>
              <a:defRPr/>
            </a:lvl4pPr>
            <a:lvl5pPr marL="154146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11825A-3D13-4D7E-8F6E-0DC3A15AB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1963" y="6519672"/>
            <a:ext cx="3140075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PROPRIETARY AND CONFIDENTIAL | © 2022 Takara Bio Inc.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62A5C-0409-45E1-98F1-D29049D0D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62" y="6463024"/>
            <a:ext cx="986653" cy="3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14896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Ctr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5286374"/>
            <a:ext cx="11287126" cy="962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457200" y="6519672"/>
            <a:ext cx="45720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60763D-6728-4A15-BED5-664783155BBC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519672"/>
            <a:ext cx="123444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154B4B0-3B1A-43B2-91E2-4583C8533B37}" type="datetime4">
              <a:rPr lang="en-US" smtClean="0"/>
              <a:t>March 15, 2022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199" y="14506"/>
            <a:ext cx="11363326" cy="1096962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57200" y="1333500"/>
            <a:ext cx="11287125" cy="3829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1F298DD-1D02-4C18-BECC-43C92DE44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1963" y="6519672"/>
            <a:ext cx="3140075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PROPRIETARY AND CONFIDENTIAL | © 2022 Takara Bio Inc. 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217863-F5C8-4145-ACCD-5C6B2A3F29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62" y="6463024"/>
            <a:ext cx="986653" cy="3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52568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Ctr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5286374"/>
            <a:ext cx="11287126" cy="962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457200" y="6519672"/>
            <a:ext cx="45720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60763D-6728-4A15-BED5-664783155BBC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519672"/>
            <a:ext cx="123444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154B4B0-3B1A-43B2-91E2-4583C8533B37}" type="datetime4">
              <a:rPr lang="en-US" smtClean="0"/>
              <a:t>March 15, 2022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199" y="14506"/>
            <a:ext cx="11363326" cy="1096962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457200" y="1323975"/>
            <a:ext cx="11363325" cy="3765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B054A72-C89E-4DB8-A40D-8E0CF9902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1963" y="6519672"/>
            <a:ext cx="3140075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PROPRIETARY AND CONFIDENTIAL | © 2022 Takara Bio Inc. 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9B7D92-773C-46F5-931F-9037631AE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62" y="6463024"/>
            <a:ext cx="986653" cy="3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86826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807720"/>
            <a:ext cx="228600" cy="2103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1029024"/>
            <a:ext cx="228600" cy="109728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228600" cy="795528"/>
          </a:xfrm>
          <a:prstGeom prst="rect">
            <a:avLst/>
          </a:prstGeom>
          <a:solidFill>
            <a:srgbClr val="1C8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199" y="23416"/>
            <a:ext cx="11363326" cy="1096962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400800"/>
            <a:ext cx="12198096" cy="158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457200" y="6519672"/>
            <a:ext cx="45720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60763D-6728-4A15-BED5-664783155BBC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519672"/>
            <a:ext cx="1234440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154B4B0-3B1A-43B2-91E2-4583C8533B37}" type="datetime4">
              <a:rPr lang="en-US" smtClean="0"/>
              <a:t>March 15, 2022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-6927" y="1018032"/>
            <a:ext cx="2286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6350" y="1141412"/>
            <a:ext cx="12198096" cy="158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-6927" y="799407"/>
            <a:ext cx="2286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-351128" y="571500"/>
            <a:ext cx="1143794" cy="794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79427" y="1488884"/>
            <a:ext cx="113410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72C162E-68EB-4BF9-A01E-265A19950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1963" y="6519672"/>
            <a:ext cx="3140075" cy="210312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PROPRIETARY AND CONFIDENTIAL | © 2022 Takara Bio Inc.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0E3430-FC37-4B7B-B1A2-2C04B63B03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62" y="6463024"/>
            <a:ext cx="986653" cy="3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8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</p:sldLayoutIdLst>
  <p:hf sldNum="0" hdr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lang="en-US" sz="3600" b="0" kern="1200" spc="-80" baseline="0" dirty="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2000"/>
        </a:lnSpc>
        <a:spcBef>
          <a:spcPts val="6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•"/>
        <a:defRPr lang="en-US" sz="2400" b="0" kern="1200" dirty="0" smtClean="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69913" indent="-214313" algn="l" defTabSz="914400" rtl="0" eaLnBrk="1" latinLnBrk="0" hangingPunct="1">
        <a:lnSpc>
          <a:spcPct val="92000"/>
        </a:lnSpc>
        <a:spcBef>
          <a:spcPts val="2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̶"/>
        <a:defRPr lang="en-US" sz="2000" b="0" kern="1200" dirty="0" smtClean="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01688" indent="-176213" algn="l" defTabSz="914400" rtl="0" eaLnBrk="1" latinLnBrk="0" hangingPunct="1">
        <a:lnSpc>
          <a:spcPct val="96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800" b="0" kern="1200" dirty="0" smtClean="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082675" indent="-231775" algn="l" defTabSz="914400" rtl="0" eaLnBrk="1" latinLnBrk="0" hangingPunct="1">
        <a:lnSpc>
          <a:spcPct val="96000"/>
        </a:lnSpc>
        <a:spcBef>
          <a:spcPts val="0"/>
        </a:spcBef>
        <a:spcAft>
          <a:spcPts val="4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lang="en-US" sz="1600" b="0" kern="1200" dirty="0" smtClean="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371600" indent="-220663" algn="l" defTabSz="914400" rtl="0" eaLnBrk="1" latinLnBrk="0" hangingPunct="1">
        <a:lnSpc>
          <a:spcPct val="96000"/>
        </a:lnSpc>
        <a:spcBef>
          <a:spcPts val="0"/>
        </a:spcBef>
        <a:spcAft>
          <a:spcPts val="4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lang="en-US" sz="1400" b="0" kern="1200" dirty="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BB94-8E18-4937-961D-26BCF4EB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i="0" dirty="0">
                <a:effectLst/>
                <a:latin typeface="Arial" panose="020B0604020202020204" pitchFamily="34" charset="0"/>
              </a:rPr>
              <a:t>A complete, ultra-low input RNA-seq solution for full-length transcriptome analysis and RNA counting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B4B33-3518-4222-8379-DB4344C04D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5444" y="4624568"/>
            <a:ext cx="8193749" cy="345079"/>
          </a:xfrm>
        </p:spPr>
        <p:txBody>
          <a:bodyPr/>
          <a:lstStyle/>
          <a:p>
            <a:r>
              <a:rPr lang="en-US" dirty="0"/>
              <a:t>Andrew Farmer, PhD</a:t>
            </a:r>
          </a:p>
          <a:p>
            <a:r>
              <a:rPr lang="en-US" dirty="0"/>
              <a:t>CSO/Head of R&amp;D at Takara Bio USA</a:t>
            </a:r>
          </a:p>
        </p:txBody>
      </p:sp>
    </p:spTree>
    <p:extLst>
      <p:ext uri="{BB962C8B-B14F-4D97-AF65-F5344CB8AC3E}">
        <p14:creationId xmlns:p14="http://schemas.microsoft.com/office/powerpoint/2010/main" val="141908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33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2">
            <a:extLst>
              <a:ext uri="{FF2B5EF4-FFF2-40B4-BE49-F238E27FC236}">
                <a16:creationId xmlns:a16="http://schemas.microsoft.com/office/drawing/2014/main" id="{BB636675-B1C1-44C6-B297-FDCE47847D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A1886D1-B6FF-41EB-BA86-EAE0C69845FE}" type="datetime4">
              <a:rPr lang="en-US" smtClean="0"/>
              <a:t>March 15, 2022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C9F92-C8A4-45D5-A31F-2C89C78E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Takara Bio Group worldwide locations </a:t>
            </a:r>
          </a:p>
        </p:txBody>
      </p:sp>
      <p:sp>
        <p:nvSpPr>
          <p:cNvPr id="36" name="Footer Placeholder 13">
            <a:extLst>
              <a:ext uri="{FF2B5EF4-FFF2-40B4-BE49-F238E27FC236}">
                <a16:creationId xmlns:a16="http://schemas.microsoft.com/office/drawing/2014/main" id="{E12ED879-0C29-4EEA-A43B-9BD64EA4F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PROPRIETARY | © 2022 Takara Bio Inc. 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7BA18353-402F-44CD-B907-12CE48927B28}"/>
              </a:ext>
            </a:extLst>
          </p:cNvPr>
          <p:cNvSpPr txBox="1">
            <a:spLocks noChangeArrowheads="1"/>
          </p:cNvSpPr>
          <p:nvPr/>
        </p:nvSpPr>
        <p:spPr>
          <a:xfrm>
            <a:off x="5493472" y="1342649"/>
            <a:ext cx="5508033" cy="4945841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Autofit/>
          </a:bodyPr>
          <a:lstStyle>
            <a:lvl1pPr marL="225425" indent="-2254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8000" indent="-233363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1550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33363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11325" indent="-169863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>
                <a:solidFill>
                  <a:schemeClr val="accent1"/>
                </a:solidFill>
              </a:rPr>
              <a:t>Takara Bio Inc.</a:t>
            </a:r>
          </a:p>
          <a:p>
            <a:pPr marL="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/>
              <a:t>Corporate Headquarters: </a:t>
            </a:r>
            <a:r>
              <a:rPr lang="en-US" sz="1600" dirty="0" err="1"/>
              <a:t>Kusatsu</a:t>
            </a:r>
            <a:r>
              <a:rPr lang="en-US" sz="1600" dirty="0"/>
              <a:t>, Shiga, Japan</a:t>
            </a:r>
          </a:p>
          <a:p>
            <a:pPr marL="0" lvl="1" indent="0">
              <a:lnSpc>
                <a:spcPct val="90000"/>
              </a:lnSpc>
              <a:spcBef>
                <a:spcPts val="1800"/>
              </a:spcBef>
              <a:buFont typeface="Arial" pitchFamily="34" charset="0"/>
              <a:buNone/>
            </a:pPr>
            <a:r>
              <a:rPr lang="en-US" dirty="0">
                <a:solidFill>
                  <a:schemeClr val="accent1"/>
                </a:solidFill>
              </a:rPr>
              <a:t>Worldwide affiliates</a:t>
            </a:r>
          </a:p>
          <a:p>
            <a:pPr marL="0" lvl="1">
              <a:buClr>
                <a:srgbClr val="1C82E0"/>
              </a:buClr>
              <a:buFont typeface="Arial" pitchFamily="34" charset="0"/>
              <a:buChar char="•"/>
            </a:pPr>
            <a:r>
              <a:rPr lang="sv-SE" sz="1600" dirty="0"/>
              <a:t>Takara Bio Europe AB (Gothenburg)</a:t>
            </a:r>
            <a:endParaRPr lang="en-US" sz="1600" dirty="0"/>
          </a:p>
          <a:p>
            <a:pPr marL="0" lvl="1">
              <a:buClr>
                <a:srgbClr val="1C82E0"/>
              </a:buClr>
              <a:buFont typeface="Arial" pitchFamily="34" charset="0"/>
              <a:buChar char="•"/>
            </a:pPr>
            <a:r>
              <a:rPr lang="en-US" sz="1600" dirty="0"/>
              <a:t>Takara Bio Europe S.A.S. (Paris)</a:t>
            </a:r>
          </a:p>
          <a:p>
            <a:pPr marL="0" lvl="1">
              <a:buClr>
                <a:srgbClr val="1C82E0"/>
              </a:buClr>
              <a:buFont typeface="Arial" pitchFamily="34" charset="0"/>
              <a:buChar char="•"/>
            </a:pPr>
            <a:r>
              <a:rPr lang="en-US" sz="1600" dirty="0"/>
              <a:t>Takara Bio USA, Inc. (San Jose) </a:t>
            </a:r>
          </a:p>
          <a:p>
            <a:pPr marL="0" lvl="1">
              <a:buClr>
                <a:srgbClr val="1C82E0"/>
              </a:buClr>
              <a:buFont typeface="Arial" pitchFamily="34" charset="0"/>
              <a:buChar char="•"/>
            </a:pPr>
            <a:r>
              <a:rPr lang="en-US" sz="1600" dirty="0"/>
              <a:t>Takara Biomedical Technology Co. Ltd. (Beijing)</a:t>
            </a:r>
          </a:p>
          <a:p>
            <a:pPr marL="0" lvl="1">
              <a:buClr>
                <a:srgbClr val="1C82E0"/>
              </a:buClr>
              <a:buFont typeface="Arial" pitchFamily="34" charset="0"/>
              <a:buChar char="•"/>
            </a:pPr>
            <a:r>
              <a:rPr lang="en-US" sz="1600" dirty="0"/>
              <a:t>Takara Biotechnology Co. Ltd. (Dalian)</a:t>
            </a:r>
          </a:p>
          <a:p>
            <a:pPr marL="0" lvl="1">
              <a:buClr>
                <a:srgbClr val="1C82E0"/>
              </a:buClr>
              <a:buFont typeface="Arial" pitchFamily="34" charset="0"/>
              <a:buChar char="•"/>
            </a:pPr>
            <a:r>
              <a:rPr lang="en-US" sz="1600" dirty="0"/>
              <a:t>Takara Korea Biomedical Inc. (Seoul)</a:t>
            </a:r>
          </a:p>
          <a:p>
            <a:pPr marL="0" lvl="1">
              <a:buClr>
                <a:srgbClr val="1C82E0"/>
              </a:buClr>
              <a:buFont typeface="Arial" pitchFamily="34" charset="0"/>
              <a:buChar char="•"/>
            </a:pPr>
            <a:r>
              <a:rPr lang="en-US" sz="1600" dirty="0"/>
              <a:t>DSS Takara Bio India Pvt. Ltd. (New Delhi) </a:t>
            </a:r>
          </a:p>
          <a:p>
            <a:pPr marL="0" lvl="1" indent="0">
              <a:spcBef>
                <a:spcPts val="1800"/>
              </a:spcBef>
              <a:buClr>
                <a:srgbClr val="1C82E0"/>
              </a:buClr>
              <a:buNone/>
            </a:pPr>
            <a:r>
              <a:rPr lang="en-US" dirty="0">
                <a:solidFill>
                  <a:schemeClr val="accent1"/>
                </a:solidFill>
              </a:rPr>
              <a:t>Additional facilities</a:t>
            </a:r>
            <a:endParaRPr lang="en-US" dirty="0"/>
          </a:p>
          <a:p>
            <a:pPr marL="0" lvl="1">
              <a:buClr>
                <a:srgbClr val="1C82E0"/>
              </a:buClr>
              <a:buFont typeface="Arial" pitchFamily="34" charset="0"/>
              <a:buChar char="•"/>
            </a:pPr>
            <a:r>
              <a:rPr lang="en-US" sz="1600" dirty="0"/>
              <a:t>Center for </a:t>
            </a:r>
            <a:r>
              <a:rPr kumimoji="1" lang="en-US" altLang="ja-JP" sz="1600" dirty="0"/>
              <a:t>Gene and Cell Processing (</a:t>
            </a:r>
            <a:r>
              <a:rPr kumimoji="1" lang="en-US" altLang="ja-JP" sz="1600" dirty="0" err="1"/>
              <a:t>Kusatsu</a:t>
            </a:r>
            <a:r>
              <a:rPr kumimoji="1" lang="en-US" altLang="ja-JP" sz="1600" dirty="0"/>
              <a:t>)</a:t>
            </a:r>
          </a:p>
          <a:p>
            <a:pPr marL="0" lvl="1">
              <a:buClr>
                <a:srgbClr val="1C82E0"/>
              </a:buClr>
              <a:buFont typeface="Arial" pitchFamily="34" charset="0"/>
              <a:buChar char="•"/>
            </a:pPr>
            <a:r>
              <a:rPr kumimoji="1" lang="en-US" sz="1600" dirty="0"/>
              <a:t>Stem Cell Research &amp; Manufacturing (Gothenburg)</a:t>
            </a:r>
          </a:p>
          <a:p>
            <a:pPr marL="0" lvl="1">
              <a:buClr>
                <a:srgbClr val="1C82E0"/>
              </a:buClr>
              <a:buFont typeface="Arial" pitchFamily="34" charset="0"/>
              <a:buChar char="•"/>
            </a:pPr>
            <a:r>
              <a:rPr kumimoji="1" lang="en-US" sz="1600" dirty="0"/>
              <a:t>Satellite offices (Ann Arbor, Madison, Tokyo)</a:t>
            </a:r>
          </a:p>
          <a:p>
            <a:pPr marL="0" lvl="1" indent="0">
              <a:buClr>
                <a:srgbClr val="1C82E0"/>
              </a:buClr>
              <a:buNone/>
            </a:pPr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5E781A-C5E3-434F-AD29-89BF8671F3E5}"/>
              </a:ext>
            </a:extLst>
          </p:cNvPr>
          <p:cNvGrpSpPr/>
          <p:nvPr/>
        </p:nvGrpSpPr>
        <p:grpSpPr>
          <a:xfrm>
            <a:off x="1510883" y="1415967"/>
            <a:ext cx="3691134" cy="2113878"/>
            <a:chOff x="548357" y="1517631"/>
            <a:chExt cx="2793367" cy="15997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6F6318A-C680-4B1F-BBD3-1349C477F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357" y="1517631"/>
              <a:ext cx="2793367" cy="1599735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4EEBDF3-6321-4D92-B04A-10AF69543801}"/>
                </a:ext>
              </a:extLst>
            </p:cNvPr>
            <p:cNvSpPr/>
            <p:nvPr/>
          </p:nvSpPr>
          <p:spPr>
            <a:xfrm>
              <a:off x="2430417" y="2167616"/>
              <a:ext cx="91440" cy="914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113CAE4-7BAD-4EEB-AEB0-D479D2893B93}"/>
                </a:ext>
              </a:extLst>
            </p:cNvPr>
            <p:cNvSpPr/>
            <p:nvPr/>
          </p:nvSpPr>
          <p:spPr>
            <a:xfrm>
              <a:off x="1313543" y="2321153"/>
              <a:ext cx="91440" cy="914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05F022A-9496-45A7-888C-F55BEFC382BC}"/>
                </a:ext>
              </a:extLst>
            </p:cNvPr>
            <p:cNvSpPr/>
            <p:nvPr/>
          </p:nvSpPr>
          <p:spPr>
            <a:xfrm>
              <a:off x="1693545" y="2213336"/>
              <a:ext cx="91440" cy="914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2CFA24-89A6-4F8C-B337-7A3398767E24}"/>
                </a:ext>
              </a:extLst>
            </p:cNvPr>
            <p:cNvSpPr/>
            <p:nvPr/>
          </p:nvSpPr>
          <p:spPr>
            <a:xfrm>
              <a:off x="1626556" y="2102597"/>
              <a:ext cx="91440" cy="914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FA677EA-D8B7-4CDF-8BCD-240BBDC9C8DD}"/>
                </a:ext>
              </a:extLst>
            </p:cNvPr>
            <p:cNvSpPr/>
            <p:nvPr/>
          </p:nvSpPr>
          <p:spPr>
            <a:xfrm>
              <a:off x="1616166" y="2184437"/>
              <a:ext cx="91440" cy="914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8BA856-14C5-492F-94D6-4EC9140D7310}"/>
                </a:ext>
              </a:extLst>
            </p:cNvPr>
            <p:cNvSpPr/>
            <p:nvPr/>
          </p:nvSpPr>
          <p:spPr>
            <a:xfrm>
              <a:off x="773067" y="2076176"/>
              <a:ext cx="91440" cy="914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659C19-1274-4964-A1BE-921A602096E6}"/>
                </a:ext>
              </a:extLst>
            </p:cNvPr>
            <p:cNvSpPr/>
            <p:nvPr/>
          </p:nvSpPr>
          <p:spPr>
            <a:xfrm>
              <a:off x="1571228" y="2130492"/>
              <a:ext cx="91440" cy="914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7EED95D-D931-411C-B406-ADCA1C232866}"/>
                </a:ext>
              </a:extLst>
            </p:cNvPr>
            <p:cNvSpPr/>
            <p:nvPr/>
          </p:nvSpPr>
          <p:spPr>
            <a:xfrm>
              <a:off x="1722120" y="2165711"/>
              <a:ext cx="91440" cy="914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27B3C4B-0B5E-4243-8D16-DF2BC962F8C3}"/>
                </a:ext>
              </a:extLst>
            </p:cNvPr>
            <p:cNvSpPr/>
            <p:nvPr/>
          </p:nvSpPr>
          <p:spPr>
            <a:xfrm>
              <a:off x="2683975" y="2102597"/>
              <a:ext cx="91440" cy="914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8F55F2D-CCA0-4EB1-9635-055C3B476770}"/>
              </a:ext>
            </a:extLst>
          </p:cNvPr>
          <p:cNvSpPr txBox="1"/>
          <p:nvPr/>
        </p:nvSpPr>
        <p:spPr>
          <a:xfrm>
            <a:off x="1510883" y="3572585"/>
            <a:ext cx="36911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&gt;1,500 employees worldwide</a:t>
            </a:r>
          </a:p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D1078BB-5350-4571-A1EB-48C1E525CA8F}"/>
              </a:ext>
            </a:extLst>
          </p:cNvPr>
          <p:cNvSpPr/>
          <p:nvPr/>
        </p:nvSpPr>
        <p:spPr>
          <a:xfrm>
            <a:off x="1868227" y="2033196"/>
            <a:ext cx="120828" cy="1208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C16CC41-1861-400C-BE25-E3B7EB569C0D}"/>
              </a:ext>
            </a:extLst>
          </p:cNvPr>
          <p:cNvSpPr/>
          <p:nvPr/>
        </p:nvSpPr>
        <p:spPr>
          <a:xfrm>
            <a:off x="4259762" y="2157548"/>
            <a:ext cx="120828" cy="1208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3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DDA902B1-0B95-434C-87A5-056A6A0E30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A1886D1-B6FF-41EB-BA86-EAE0C69845FE}" type="datetime4">
              <a:rPr lang="en-US" smtClean="0"/>
              <a:t>March 15, 2022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C9F92-C8A4-45D5-A31F-2C89C78E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core capabilities</a:t>
            </a:r>
          </a:p>
        </p:txBody>
      </p:sp>
      <p:sp>
        <p:nvSpPr>
          <p:cNvPr id="23" name="Footer Placeholder 13">
            <a:extLst>
              <a:ext uri="{FF2B5EF4-FFF2-40B4-BE49-F238E27FC236}">
                <a16:creationId xmlns:a16="http://schemas.microsoft.com/office/drawing/2014/main" id="{DB0AB95B-8C98-4D38-8942-E2D0FE4CD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PROPRIETARY | © 2022 Takara Bio Inc.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3830F18-3DD1-4EF7-9E46-96F6D59A716D}"/>
              </a:ext>
            </a:extLst>
          </p:cNvPr>
          <p:cNvSpPr txBox="1">
            <a:spLocks/>
          </p:cNvSpPr>
          <p:nvPr/>
        </p:nvSpPr>
        <p:spPr>
          <a:xfrm>
            <a:off x="945204" y="3985116"/>
            <a:ext cx="10301592" cy="2315182"/>
          </a:xfrm>
          <a:prstGeom prst="rect">
            <a:avLst/>
          </a:prstGeom>
        </p:spPr>
        <p:txBody>
          <a:bodyPr vert="horz" lIns="91440" tIns="45720" rIns="91440" bIns="45720" numCol="3" spcCol="228600" rtlCol="0">
            <a:noAutofit/>
          </a:bodyPr>
          <a:lstStyle>
            <a:lvl1pPr marL="225425" indent="-2254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8000" indent="-233363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1550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33363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11325" indent="-169863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C82E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Automation solutions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C82E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Cloning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C82E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 delivery: </a:t>
            </a: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ransfection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transduction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C82E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 expression </a:t>
            </a: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egulation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C82E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Genetic screening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C82E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C82E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Genome editing, gene </a:t>
            </a: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diting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C82E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Next-gen </a:t>
            </a: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equencing</a:t>
            </a: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ranscriptomics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genomics, targeted </a:t>
            </a: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equencing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and automation</a:t>
            </a:r>
          </a:p>
          <a:p>
            <a:pPr lvl="0">
              <a:lnSpc>
                <a:spcPct val="100000"/>
              </a:lnSpc>
              <a:buClr>
                <a:srgbClr val="1C82E0"/>
              </a:buClr>
              <a:defRPr/>
            </a:pP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Nucleic acid purification</a:t>
            </a:r>
          </a:p>
          <a:p>
            <a:pPr lvl="0">
              <a:lnSpc>
                <a:spcPct val="100000"/>
              </a:lnSpc>
              <a:buClr>
                <a:srgbClr val="1C82E0"/>
              </a:buClr>
              <a:defRPr/>
            </a:pP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PCR, qPCR, RT-PCR</a:t>
            </a:r>
          </a:p>
          <a:p>
            <a:pPr lvl="0">
              <a:lnSpc>
                <a:spcPct val="100000"/>
              </a:lnSpc>
              <a:buClr>
                <a:srgbClr val="1C82E0"/>
              </a:buClr>
              <a:defRPr/>
            </a:pP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Protein expression, purification </a:t>
            </a:r>
          </a:p>
          <a:p>
            <a:pPr lvl="0">
              <a:lnSpc>
                <a:spcPct val="100000"/>
              </a:lnSpc>
              <a:buClr>
                <a:srgbClr val="1C82E0"/>
              </a:buClr>
              <a:defRPr/>
            </a:pP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Protein-protein interactions</a:t>
            </a:r>
          </a:p>
          <a:p>
            <a:pPr lvl="0">
              <a:lnSpc>
                <a:spcPct val="100000"/>
              </a:lnSpc>
              <a:buClr>
                <a:srgbClr val="1C82E0"/>
              </a:buClr>
              <a:defRPr/>
            </a:pP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Stem cell research</a:t>
            </a:r>
          </a:p>
          <a:p>
            <a:pPr lvl="0">
              <a:lnSpc>
                <a:spcPct val="100000"/>
              </a:lnSpc>
              <a:buClr>
                <a:srgbClr val="1C82E0"/>
              </a:buClr>
              <a:defRPr/>
            </a:pP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Visualization: fluorescent proteins, antibodies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C82E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2705FB-AC99-493D-BEC0-0F9F1BC518FE}"/>
              </a:ext>
            </a:extLst>
          </p:cNvPr>
          <p:cNvGrpSpPr/>
          <p:nvPr/>
        </p:nvGrpSpPr>
        <p:grpSpPr>
          <a:xfrm>
            <a:off x="1188619" y="1584146"/>
            <a:ext cx="8877783" cy="2231649"/>
            <a:chOff x="1503288" y="1378451"/>
            <a:chExt cx="7417687" cy="186461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200B71-C429-4B9C-AED0-BD37675D9EF9}"/>
                </a:ext>
              </a:extLst>
            </p:cNvPr>
            <p:cNvGrpSpPr/>
            <p:nvPr/>
          </p:nvGrpSpPr>
          <p:grpSpPr>
            <a:xfrm>
              <a:off x="1821309" y="1378451"/>
              <a:ext cx="7099666" cy="1864618"/>
              <a:chOff x="313139" y="1379397"/>
              <a:chExt cx="7099666" cy="186461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A7FDA1D-4E2D-4924-B4A1-84BE087F51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2626" y="1379397"/>
                <a:ext cx="1755566" cy="1864618"/>
              </a:xfrm>
              <a:prstGeom prst="rect">
                <a:avLst/>
              </a:prstGeom>
            </p:spPr>
          </p:pic>
          <p:pic>
            <p:nvPicPr>
              <p:cNvPr id="19" name="Picture 5">
                <a:extLst>
                  <a:ext uri="{FF2B5EF4-FFF2-40B4-BE49-F238E27FC236}">
                    <a16:creationId xmlns:a16="http://schemas.microsoft.com/office/drawing/2014/main" id="{288976E0-6935-4AAE-9D00-57C9D0773E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13139" y="2627581"/>
                <a:ext cx="595826" cy="456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885BF57-3DF2-4450-924E-78BD112D0A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731483" y="1379397"/>
                <a:ext cx="1322184" cy="1384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15EA9F0-675B-42D3-BAF4-E3838CC101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2174"/>
              <a:stretch/>
            </p:blipFill>
            <p:spPr>
              <a:xfrm>
                <a:off x="4092579" y="1724614"/>
                <a:ext cx="1828800" cy="103891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4C9C82F-0796-4002-85FF-EE29BE317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41786" y="1706048"/>
                <a:ext cx="1271019" cy="1271019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4DBE977-6E92-4248-8922-39E4802118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3288" y="1705102"/>
              <a:ext cx="913498" cy="890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598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A0CDE8C-76F4-4172-8D97-23EAE14B63A9}"/>
              </a:ext>
            </a:extLst>
          </p:cNvPr>
          <p:cNvCxnSpPr>
            <a:cxnSpLocks/>
          </p:cNvCxnSpPr>
          <p:nvPr/>
        </p:nvCxnSpPr>
        <p:spPr>
          <a:xfrm>
            <a:off x="2098767" y="4030779"/>
            <a:ext cx="0" cy="4518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375F549-EBCD-4C7E-9AAA-A55FE421AA09}"/>
              </a:ext>
            </a:extLst>
          </p:cNvPr>
          <p:cNvCxnSpPr>
            <a:cxnSpLocks/>
          </p:cNvCxnSpPr>
          <p:nvPr/>
        </p:nvCxnSpPr>
        <p:spPr>
          <a:xfrm>
            <a:off x="4876155" y="4000775"/>
            <a:ext cx="0" cy="4740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CD3A451-8333-4BCE-B9D0-859265833D43}"/>
              </a:ext>
            </a:extLst>
          </p:cNvPr>
          <p:cNvCxnSpPr>
            <a:cxnSpLocks/>
          </p:cNvCxnSpPr>
          <p:nvPr/>
        </p:nvCxnSpPr>
        <p:spPr>
          <a:xfrm>
            <a:off x="6520127" y="3825229"/>
            <a:ext cx="7237" cy="7826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30ACFAF-8916-41F9-A6D0-B8F3294DE2B8}"/>
              </a:ext>
            </a:extLst>
          </p:cNvPr>
          <p:cNvCxnSpPr>
            <a:cxnSpLocks/>
          </p:cNvCxnSpPr>
          <p:nvPr/>
        </p:nvCxnSpPr>
        <p:spPr>
          <a:xfrm>
            <a:off x="7404398" y="3825229"/>
            <a:ext cx="0" cy="4890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40530AA-C00A-4D3F-A28D-189A4FB051D2}"/>
              </a:ext>
            </a:extLst>
          </p:cNvPr>
          <p:cNvCxnSpPr>
            <a:cxnSpLocks/>
          </p:cNvCxnSpPr>
          <p:nvPr/>
        </p:nvCxnSpPr>
        <p:spPr>
          <a:xfrm>
            <a:off x="2210812" y="2426241"/>
            <a:ext cx="3002" cy="10911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16EDB0B-BBA0-4693-9448-8558684D03DD}"/>
              </a:ext>
            </a:extLst>
          </p:cNvPr>
          <p:cNvCxnSpPr>
            <a:cxnSpLocks/>
          </p:cNvCxnSpPr>
          <p:nvPr/>
        </p:nvCxnSpPr>
        <p:spPr>
          <a:xfrm flipH="1">
            <a:off x="3014616" y="2664707"/>
            <a:ext cx="8656" cy="10291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13A72BB-3D52-4EF1-B68F-FF9A9A7B0B20}"/>
              </a:ext>
            </a:extLst>
          </p:cNvPr>
          <p:cNvCxnSpPr>
            <a:cxnSpLocks/>
          </p:cNvCxnSpPr>
          <p:nvPr/>
        </p:nvCxnSpPr>
        <p:spPr>
          <a:xfrm>
            <a:off x="3979356" y="2903921"/>
            <a:ext cx="0" cy="6932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106A147-50BC-4FC6-8879-F0D7FC2F6092}"/>
              </a:ext>
            </a:extLst>
          </p:cNvPr>
          <p:cNvCxnSpPr>
            <a:cxnSpLocks/>
          </p:cNvCxnSpPr>
          <p:nvPr/>
        </p:nvCxnSpPr>
        <p:spPr>
          <a:xfrm>
            <a:off x="4861249" y="3142036"/>
            <a:ext cx="2381" cy="4551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8BE4DBF-C0E0-4009-B43D-2C0B9C0988D5}"/>
              </a:ext>
            </a:extLst>
          </p:cNvPr>
          <p:cNvCxnSpPr>
            <a:cxnSpLocks/>
          </p:cNvCxnSpPr>
          <p:nvPr/>
        </p:nvCxnSpPr>
        <p:spPr>
          <a:xfrm>
            <a:off x="5747900" y="3380407"/>
            <a:ext cx="0" cy="218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9A8B439-AA1E-4373-B862-D8947763496D}"/>
              </a:ext>
            </a:extLst>
          </p:cNvPr>
          <p:cNvCxnSpPr>
            <a:cxnSpLocks/>
          </p:cNvCxnSpPr>
          <p:nvPr/>
        </p:nvCxnSpPr>
        <p:spPr>
          <a:xfrm>
            <a:off x="8383938" y="2631979"/>
            <a:ext cx="0" cy="10618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43A0B1D-9D3C-4A16-9C01-62B2DE18BC6B}"/>
              </a:ext>
            </a:extLst>
          </p:cNvPr>
          <p:cNvCxnSpPr>
            <a:cxnSpLocks/>
          </p:cNvCxnSpPr>
          <p:nvPr/>
        </p:nvCxnSpPr>
        <p:spPr>
          <a:xfrm>
            <a:off x="9273938" y="3162530"/>
            <a:ext cx="3003" cy="5568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FCC3D7-D993-4479-91AE-9664963C13E7}"/>
              </a:ext>
            </a:extLst>
          </p:cNvPr>
          <p:cNvCxnSpPr/>
          <p:nvPr/>
        </p:nvCxnSpPr>
        <p:spPr>
          <a:xfrm>
            <a:off x="757391" y="2954900"/>
            <a:ext cx="0" cy="6269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Date Placeholder 2">
            <a:extLst>
              <a:ext uri="{FF2B5EF4-FFF2-40B4-BE49-F238E27FC236}">
                <a16:creationId xmlns:a16="http://schemas.microsoft.com/office/drawing/2014/main" id="{368A1F3A-E530-4957-B888-0FD13354ED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A1886D1-B6FF-41EB-BA86-EAE0C69845FE}" type="datetime4">
              <a:rPr lang="en-US" smtClean="0"/>
              <a:t>March 15, 2022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A6A354B-50F3-45A8-82B9-9AD57B8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Evolution of Takara Bio single-cell SMART-Seq® technology</a:t>
            </a:r>
          </a:p>
        </p:txBody>
      </p:sp>
      <p:sp>
        <p:nvSpPr>
          <p:cNvPr id="90" name="Footer Placeholder 13">
            <a:extLst>
              <a:ext uri="{FF2B5EF4-FFF2-40B4-BE49-F238E27FC236}">
                <a16:creationId xmlns:a16="http://schemas.microsoft.com/office/drawing/2014/main" id="{A7031026-1891-413D-A31D-597DEEA87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PROPRIETARY | © 2022 Takara Bio Inc.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4B4A4D-1DCF-4477-ABC3-04FD9A92E3C2}"/>
              </a:ext>
            </a:extLst>
          </p:cNvPr>
          <p:cNvSpPr/>
          <p:nvPr/>
        </p:nvSpPr>
        <p:spPr>
          <a:xfrm>
            <a:off x="4537232" y="1600081"/>
            <a:ext cx="33698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Plate-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</a:rPr>
              <a:t>based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</a:rPr>
              <a:t>mRNA-seq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33C573F-0DEF-4E85-8256-42E364F56539}"/>
              </a:ext>
            </a:extLst>
          </p:cNvPr>
          <p:cNvSpPr/>
          <p:nvPr/>
        </p:nvSpPr>
        <p:spPr>
          <a:xfrm>
            <a:off x="12033" y="3320716"/>
            <a:ext cx="12114436" cy="956538"/>
          </a:xfrm>
          <a:prstGeom prst="rightArrow">
            <a:avLst>
              <a:gd name="adj1" fmla="val 56739"/>
              <a:gd name="adj2" fmla="val 60989"/>
            </a:avLst>
          </a:prstGeom>
          <a:gradFill flip="none" rotWithShape="1">
            <a:gsLst>
              <a:gs pos="100000">
                <a:srgbClr val="8C8ED4"/>
              </a:gs>
              <a:gs pos="0">
                <a:schemeClr val="tx2"/>
              </a:gs>
              <a:gs pos="100000">
                <a:srgbClr val="ECF0F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64C275-94A5-4EA7-99EA-FE56B9EC7B11}"/>
              </a:ext>
            </a:extLst>
          </p:cNvPr>
          <p:cNvGrpSpPr/>
          <p:nvPr/>
        </p:nvGrpSpPr>
        <p:grpSpPr>
          <a:xfrm>
            <a:off x="105017" y="3598023"/>
            <a:ext cx="577010" cy="418940"/>
            <a:chOff x="1720681" y="4893144"/>
            <a:chExt cx="572337" cy="45133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F34824C-320B-446F-A875-F8D803AED978}"/>
                </a:ext>
              </a:extLst>
            </p:cNvPr>
            <p:cNvSpPr/>
            <p:nvPr/>
          </p:nvSpPr>
          <p:spPr>
            <a:xfrm>
              <a:off x="1720681" y="5036703"/>
              <a:ext cx="57233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</a:rPr>
                <a:t>2011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32F0003-B787-46CA-82E2-EAE98752EA9C}"/>
                </a:ext>
              </a:extLst>
            </p:cNvPr>
            <p:cNvSpPr/>
            <p:nvPr/>
          </p:nvSpPr>
          <p:spPr>
            <a:xfrm>
              <a:off x="1949259" y="4893144"/>
              <a:ext cx="112045" cy="1120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0809B2-8DCC-45DB-AE26-3E1E163B0FC0}"/>
              </a:ext>
            </a:extLst>
          </p:cNvPr>
          <p:cNvGrpSpPr/>
          <p:nvPr/>
        </p:nvGrpSpPr>
        <p:grpSpPr>
          <a:xfrm>
            <a:off x="997813" y="3598023"/>
            <a:ext cx="586964" cy="418940"/>
            <a:chOff x="1715745" y="4893144"/>
            <a:chExt cx="582211" cy="4513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139081C-CC46-4D29-91A4-D23C030F5222}"/>
                </a:ext>
              </a:extLst>
            </p:cNvPr>
            <p:cNvSpPr/>
            <p:nvPr/>
          </p:nvSpPr>
          <p:spPr>
            <a:xfrm>
              <a:off x="1715745" y="5036703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</a:rPr>
                <a:t>2012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28CAD48-F3ED-42DF-8B1B-044544AD32F3}"/>
                </a:ext>
              </a:extLst>
            </p:cNvPr>
            <p:cNvSpPr/>
            <p:nvPr/>
          </p:nvSpPr>
          <p:spPr>
            <a:xfrm>
              <a:off x="1949259" y="4893144"/>
              <a:ext cx="112045" cy="1120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6BF017-370E-4D34-BFD3-48953A17813C}"/>
              </a:ext>
            </a:extLst>
          </p:cNvPr>
          <p:cNvGrpSpPr/>
          <p:nvPr/>
        </p:nvGrpSpPr>
        <p:grpSpPr>
          <a:xfrm>
            <a:off x="1900563" y="3598023"/>
            <a:ext cx="586964" cy="418940"/>
            <a:chOff x="1715745" y="4893144"/>
            <a:chExt cx="582211" cy="45133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43FB0AA-925E-4B31-B8B1-362B82E15FD0}"/>
                </a:ext>
              </a:extLst>
            </p:cNvPr>
            <p:cNvSpPr/>
            <p:nvPr/>
          </p:nvSpPr>
          <p:spPr>
            <a:xfrm>
              <a:off x="1715745" y="5036703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</a:rPr>
                <a:t>2013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BF0858E-5C69-4D9E-8384-3FA277CD40E2}"/>
                </a:ext>
              </a:extLst>
            </p:cNvPr>
            <p:cNvSpPr/>
            <p:nvPr/>
          </p:nvSpPr>
          <p:spPr>
            <a:xfrm>
              <a:off x="1949259" y="4893144"/>
              <a:ext cx="112045" cy="1120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A7E82A-711A-4102-ADB2-D587BE0F1CC3}"/>
              </a:ext>
            </a:extLst>
          </p:cNvPr>
          <p:cNvGrpSpPr/>
          <p:nvPr/>
        </p:nvGrpSpPr>
        <p:grpSpPr>
          <a:xfrm>
            <a:off x="2803313" y="3598023"/>
            <a:ext cx="586964" cy="418940"/>
            <a:chOff x="1715745" y="4893144"/>
            <a:chExt cx="582211" cy="45133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FD6BFA3-B5D6-45B3-B27A-EB7A842F4AF2}"/>
                </a:ext>
              </a:extLst>
            </p:cNvPr>
            <p:cNvSpPr/>
            <p:nvPr/>
          </p:nvSpPr>
          <p:spPr>
            <a:xfrm>
              <a:off x="1715745" y="5036703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</a:rPr>
                <a:t>2014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7472089-C0CB-4289-BE19-00E811283F44}"/>
                </a:ext>
              </a:extLst>
            </p:cNvPr>
            <p:cNvSpPr/>
            <p:nvPr/>
          </p:nvSpPr>
          <p:spPr>
            <a:xfrm>
              <a:off x="1949259" y="4893144"/>
              <a:ext cx="112045" cy="1120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811315-4B29-46DC-BEA8-296BAC3FE9DE}"/>
              </a:ext>
            </a:extLst>
          </p:cNvPr>
          <p:cNvGrpSpPr/>
          <p:nvPr/>
        </p:nvGrpSpPr>
        <p:grpSpPr>
          <a:xfrm>
            <a:off x="3706063" y="3598023"/>
            <a:ext cx="586964" cy="418940"/>
            <a:chOff x="1715745" y="4893144"/>
            <a:chExt cx="582211" cy="45133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B879440-63C2-4C57-9D1E-8DE7F810ACD4}"/>
                </a:ext>
              </a:extLst>
            </p:cNvPr>
            <p:cNvSpPr/>
            <p:nvPr/>
          </p:nvSpPr>
          <p:spPr>
            <a:xfrm>
              <a:off x="1715745" y="5036703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</a:rPr>
                <a:t>2015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970FDD1-6996-4166-83B4-6BF9A68DB9FE}"/>
                </a:ext>
              </a:extLst>
            </p:cNvPr>
            <p:cNvSpPr/>
            <p:nvPr/>
          </p:nvSpPr>
          <p:spPr>
            <a:xfrm>
              <a:off x="1949259" y="4893144"/>
              <a:ext cx="112045" cy="1120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622038E-539A-4337-B2F7-9AE5E11FEEE9}"/>
              </a:ext>
            </a:extLst>
          </p:cNvPr>
          <p:cNvGrpSpPr/>
          <p:nvPr/>
        </p:nvGrpSpPr>
        <p:grpSpPr>
          <a:xfrm>
            <a:off x="4608813" y="3598023"/>
            <a:ext cx="586964" cy="418940"/>
            <a:chOff x="1715745" y="4893144"/>
            <a:chExt cx="582211" cy="45133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0DE04FB-D7ED-44CE-AE51-B0E3AF53526D}"/>
                </a:ext>
              </a:extLst>
            </p:cNvPr>
            <p:cNvSpPr/>
            <p:nvPr/>
          </p:nvSpPr>
          <p:spPr>
            <a:xfrm>
              <a:off x="1715745" y="5036703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</a:rPr>
                <a:t>2016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869924B-13E6-4333-B910-16CF18548888}"/>
                </a:ext>
              </a:extLst>
            </p:cNvPr>
            <p:cNvSpPr/>
            <p:nvPr/>
          </p:nvSpPr>
          <p:spPr>
            <a:xfrm>
              <a:off x="1949259" y="4893144"/>
              <a:ext cx="112045" cy="1120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50021E-1E17-4A48-A076-0DBCCE809B5B}"/>
              </a:ext>
            </a:extLst>
          </p:cNvPr>
          <p:cNvGrpSpPr/>
          <p:nvPr/>
        </p:nvGrpSpPr>
        <p:grpSpPr>
          <a:xfrm>
            <a:off x="5511563" y="3598023"/>
            <a:ext cx="586964" cy="418940"/>
            <a:chOff x="1715745" y="4893144"/>
            <a:chExt cx="582211" cy="45133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D5448D4-1FC8-4239-A5BB-6FCDEDD7E4F6}"/>
                </a:ext>
              </a:extLst>
            </p:cNvPr>
            <p:cNvSpPr/>
            <p:nvPr/>
          </p:nvSpPr>
          <p:spPr>
            <a:xfrm>
              <a:off x="1715745" y="5036703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</a:rPr>
                <a:t>2017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CC0CCAC-AE3D-4C2B-8034-D72A32B983AD}"/>
                </a:ext>
              </a:extLst>
            </p:cNvPr>
            <p:cNvSpPr/>
            <p:nvPr/>
          </p:nvSpPr>
          <p:spPr>
            <a:xfrm>
              <a:off x="1949259" y="4893144"/>
              <a:ext cx="112045" cy="1120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6800B7-AA1D-49C2-A713-5A316F14E691}"/>
              </a:ext>
            </a:extLst>
          </p:cNvPr>
          <p:cNvGrpSpPr/>
          <p:nvPr/>
        </p:nvGrpSpPr>
        <p:grpSpPr>
          <a:xfrm>
            <a:off x="6414313" y="3598023"/>
            <a:ext cx="586964" cy="418940"/>
            <a:chOff x="1715745" y="4893144"/>
            <a:chExt cx="582211" cy="45133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B579509-799C-40A3-9845-0F206ED62535}"/>
                </a:ext>
              </a:extLst>
            </p:cNvPr>
            <p:cNvSpPr/>
            <p:nvPr/>
          </p:nvSpPr>
          <p:spPr>
            <a:xfrm>
              <a:off x="1715745" y="5036703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</a:rPr>
                <a:t>2018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06CBFD8-BA8A-4AB0-A650-D70E41D6CB24}"/>
                </a:ext>
              </a:extLst>
            </p:cNvPr>
            <p:cNvSpPr/>
            <p:nvPr/>
          </p:nvSpPr>
          <p:spPr>
            <a:xfrm>
              <a:off x="1949259" y="4893144"/>
              <a:ext cx="112045" cy="1120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08AEDD-2125-489A-B3E8-E5E4D91B4B2B}"/>
              </a:ext>
            </a:extLst>
          </p:cNvPr>
          <p:cNvGrpSpPr/>
          <p:nvPr/>
        </p:nvGrpSpPr>
        <p:grpSpPr>
          <a:xfrm>
            <a:off x="8219813" y="3598023"/>
            <a:ext cx="586964" cy="418940"/>
            <a:chOff x="1749451" y="4893144"/>
            <a:chExt cx="582211" cy="4513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50EE786-2D0D-4B88-9670-FA3BD63D0BF6}"/>
                </a:ext>
              </a:extLst>
            </p:cNvPr>
            <p:cNvSpPr/>
            <p:nvPr/>
          </p:nvSpPr>
          <p:spPr>
            <a:xfrm>
              <a:off x="1749451" y="5036703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</a:rPr>
                <a:t>2020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E9DB158-4B87-468B-9155-F25DFCCD04C5}"/>
                </a:ext>
              </a:extLst>
            </p:cNvPr>
            <p:cNvSpPr/>
            <p:nvPr/>
          </p:nvSpPr>
          <p:spPr>
            <a:xfrm>
              <a:off x="1966186" y="4893144"/>
              <a:ext cx="112045" cy="1120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77AB0A5-F684-4630-B255-3AA5321316DA}"/>
              </a:ext>
            </a:extLst>
          </p:cNvPr>
          <p:cNvGrpSpPr/>
          <p:nvPr/>
        </p:nvGrpSpPr>
        <p:grpSpPr>
          <a:xfrm>
            <a:off x="9122563" y="3603577"/>
            <a:ext cx="586964" cy="407834"/>
            <a:chOff x="10771839" y="4212951"/>
            <a:chExt cx="582211" cy="439373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50BC780-AC3F-4442-9E0E-51932DA1588E}"/>
                </a:ext>
              </a:extLst>
            </p:cNvPr>
            <p:cNvSpPr/>
            <p:nvPr/>
          </p:nvSpPr>
          <p:spPr>
            <a:xfrm>
              <a:off x="10771839" y="4344547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</a:rPr>
                <a:t>2021</a:t>
              </a:r>
            </a:p>
          </p:txBody>
        </p:sp>
        <p:sp>
          <p:nvSpPr>
            <p:cNvPr id="120" name="Oval 56">
              <a:extLst>
                <a:ext uri="{FF2B5EF4-FFF2-40B4-BE49-F238E27FC236}">
                  <a16:creationId xmlns:a16="http://schemas.microsoft.com/office/drawing/2014/main" id="{FE71C1E5-62C2-4626-ABDF-9FC84312C9AE}"/>
                </a:ext>
              </a:extLst>
            </p:cNvPr>
            <p:cNvSpPr/>
            <p:nvPr/>
          </p:nvSpPr>
          <p:spPr>
            <a:xfrm>
              <a:off x="10994303" y="4212951"/>
              <a:ext cx="112045" cy="1120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78E10-5B6C-4342-AFDF-D85389FE7B55}"/>
              </a:ext>
            </a:extLst>
          </p:cNvPr>
          <p:cNvGrpSpPr/>
          <p:nvPr/>
        </p:nvGrpSpPr>
        <p:grpSpPr>
          <a:xfrm>
            <a:off x="7317063" y="3598023"/>
            <a:ext cx="586964" cy="418940"/>
            <a:chOff x="9719060" y="4188773"/>
            <a:chExt cx="582211" cy="451336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983F2A8-82A8-4BB6-A269-D18CEF864BE1}"/>
                </a:ext>
              </a:extLst>
            </p:cNvPr>
            <p:cNvSpPr/>
            <p:nvPr/>
          </p:nvSpPr>
          <p:spPr>
            <a:xfrm>
              <a:off x="9719060" y="4332332"/>
              <a:ext cx="58221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</a:rPr>
                <a:t>2019</a:t>
              </a: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A8A5E57-5C6B-4FA8-8E8A-F3E36204547F}"/>
                </a:ext>
              </a:extLst>
            </p:cNvPr>
            <p:cNvSpPr/>
            <p:nvPr/>
          </p:nvSpPr>
          <p:spPr>
            <a:xfrm>
              <a:off x="9946869" y="4188773"/>
              <a:ext cx="112045" cy="1120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F5E91C4-3D83-4570-8DD8-C6D7A886D880}"/>
              </a:ext>
            </a:extLst>
          </p:cNvPr>
          <p:cNvSpPr txBox="1"/>
          <p:nvPr/>
        </p:nvSpPr>
        <p:spPr>
          <a:xfrm>
            <a:off x="553283" y="2477724"/>
            <a:ext cx="1209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SMARTer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® </a:t>
            </a:r>
          </a:p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Ultra® Low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08B0873-DD68-4D80-B0EF-24FA0BCF10B0}"/>
              </a:ext>
            </a:extLst>
          </p:cNvPr>
          <p:cNvSpPr txBox="1"/>
          <p:nvPr/>
        </p:nvSpPr>
        <p:spPr>
          <a:xfrm>
            <a:off x="1968639" y="2070336"/>
            <a:ext cx="1571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SMARTer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UL HV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5693095-8350-4039-885F-FD8AD9DB4D61}"/>
              </a:ext>
            </a:extLst>
          </p:cNvPr>
          <p:cNvSpPr txBox="1"/>
          <p:nvPr/>
        </p:nvSpPr>
        <p:spPr>
          <a:xfrm>
            <a:off x="2768574" y="2341764"/>
            <a:ext cx="1544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SMARTer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UL v3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2B057A8-F8EA-4760-AE96-D0B1C4D4FD35}"/>
              </a:ext>
            </a:extLst>
          </p:cNvPr>
          <p:cNvSpPr txBox="1"/>
          <p:nvPr/>
        </p:nvSpPr>
        <p:spPr>
          <a:xfrm>
            <a:off x="3745722" y="2598148"/>
            <a:ext cx="1473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SMART-Seq v4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6717F7D-278C-4626-BE7E-429CAF76D26F}"/>
              </a:ext>
            </a:extLst>
          </p:cNvPr>
          <p:cNvSpPr txBox="1"/>
          <p:nvPr/>
        </p:nvSpPr>
        <p:spPr>
          <a:xfrm>
            <a:off x="4641099" y="2854753"/>
            <a:ext cx="1886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SMART-Seq v4 3′DE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49B8116-3DAF-419C-A412-D2BDC6C8EA44}"/>
              </a:ext>
            </a:extLst>
          </p:cNvPr>
          <p:cNvSpPr txBox="1"/>
          <p:nvPr/>
        </p:nvSpPr>
        <p:spPr>
          <a:xfrm>
            <a:off x="5523094" y="3137133"/>
            <a:ext cx="1725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SMART-Seq v4 HT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0BBA38F-F16C-4365-978F-E16BF2C3E9ED}"/>
              </a:ext>
            </a:extLst>
          </p:cNvPr>
          <p:cNvSpPr txBox="1"/>
          <p:nvPr/>
        </p:nvSpPr>
        <p:spPr>
          <a:xfrm>
            <a:off x="8175588" y="2359263"/>
            <a:ext cx="2196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SMART-Seq Single Cell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45CB327-FABF-4136-B4EA-449A44CD0413}"/>
              </a:ext>
            </a:extLst>
          </p:cNvPr>
          <p:cNvSpPr txBox="1"/>
          <p:nvPr/>
        </p:nvSpPr>
        <p:spPr>
          <a:xfrm>
            <a:off x="9038644" y="2716738"/>
            <a:ext cx="169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SMART-Seq </a:t>
            </a:r>
          </a:p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Single Cell PLUS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447E8F7-AF51-4C06-9A4D-8A95780BF837}"/>
              </a:ext>
            </a:extLst>
          </p:cNvPr>
          <p:cNvSpPr txBox="1"/>
          <p:nvPr/>
        </p:nvSpPr>
        <p:spPr>
          <a:xfrm>
            <a:off x="1850812" y="4459993"/>
            <a:ext cx="1614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accent2"/>
                </a:solidFill>
              </a:rPr>
              <a:t>SMARTer</a:t>
            </a:r>
            <a:r>
              <a:rPr lang="fr-FR" sz="1400" dirty="0">
                <a:solidFill>
                  <a:schemeClr val="accent2"/>
                </a:solidFill>
              </a:rPr>
              <a:t> UL for </a:t>
            </a:r>
            <a:r>
              <a:rPr lang="fr-FR" sz="1400" dirty="0" err="1">
                <a:solidFill>
                  <a:schemeClr val="accent2"/>
                </a:solidFill>
              </a:rPr>
              <a:t>Fluidigm</a:t>
            </a:r>
            <a:r>
              <a:rPr lang="fr-FR" sz="1400" dirty="0">
                <a:solidFill>
                  <a:schemeClr val="accent2"/>
                </a:solidFill>
              </a:rPr>
              <a:t>® C1™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83FE740-E85C-4A75-88BC-042D128C465C}"/>
              </a:ext>
            </a:extLst>
          </p:cNvPr>
          <p:cNvSpPr txBox="1"/>
          <p:nvPr/>
        </p:nvSpPr>
        <p:spPr>
          <a:xfrm>
            <a:off x="7176589" y="4300123"/>
            <a:ext cx="2345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SMART-Seq ICELL8 v2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18C8C7D-9E44-4300-9698-B69B6096482B}"/>
              </a:ext>
            </a:extLst>
          </p:cNvPr>
          <p:cNvSpPr txBox="1"/>
          <p:nvPr/>
        </p:nvSpPr>
        <p:spPr>
          <a:xfrm>
            <a:off x="6267675" y="4561970"/>
            <a:ext cx="1202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SMART-Seq </a:t>
            </a:r>
            <a:br>
              <a:rPr lang="fr-FR" sz="1400" dirty="0">
                <a:solidFill>
                  <a:schemeClr val="accent2"/>
                </a:solidFill>
              </a:rPr>
            </a:br>
            <a:r>
              <a:rPr lang="fr-FR" sz="1400" dirty="0">
                <a:solidFill>
                  <a:schemeClr val="accent2"/>
                </a:solidFill>
              </a:rPr>
              <a:t>ICELL8® v1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2308426-80AE-4760-A1A9-5DA39225EA50}"/>
              </a:ext>
            </a:extLst>
          </p:cNvPr>
          <p:cNvSpPr txBox="1"/>
          <p:nvPr/>
        </p:nvSpPr>
        <p:spPr>
          <a:xfrm>
            <a:off x="4641099" y="4482675"/>
            <a:ext cx="1306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SMART-Seq </a:t>
            </a:r>
            <a:br>
              <a:rPr lang="fr-FR" sz="1400" dirty="0">
                <a:solidFill>
                  <a:schemeClr val="accent2"/>
                </a:solidFill>
              </a:rPr>
            </a:br>
            <a:r>
              <a:rPr lang="fr-FR" sz="1400" dirty="0">
                <a:solidFill>
                  <a:schemeClr val="accent2"/>
                </a:solidFill>
              </a:rPr>
              <a:t>v4 for C1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3AB922C-4DAD-46EE-8FB3-5359BECEC46E}"/>
              </a:ext>
            </a:extLst>
          </p:cNvPr>
          <p:cNvSpPr/>
          <p:nvPr/>
        </p:nvSpPr>
        <p:spPr>
          <a:xfrm>
            <a:off x="4537232" y="5665704"/>
            <a:ext cx="3322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chemeClr val="accent2"/>
                </a:solidFill>
              </a:rPr>
              <a:t>Automated</a:t>
            </a:r>
            <a:r>
              <a:rPr lang="fr-FR" sz="2000" b="1" dirty="0">
                <a:solidFill>
                  <a:schemeClr val="accent2"/>
                </a:solidFill>
              </a:rPr>
              <a:t> </a:t>
            </a:r>
            <a:r>
              <a:rPr lang="fr-FR" sz="2000" b="1" dirty="0" err="1">
                <a:solidFill>
                  <a:schemeClr val="accent2"/>
                </a:solidFill>
              </a:rPr>
              <a:t>mRNA-seq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94026CD-5BE8-40CE-9E3D-594127615062}"/>
              </a:ext>
            </a:extLst>
          </p:cNvPr>
          <p:cNvGrpSpPr/>
          <p:nvPr/>
        </p:nvGrpSpPr>
        <p:grpSpPr>
          <a:xfrm>
            <a:off x="10025313" y="3603577"/>
            <a:ext cx="586964" cy="407834"/>
            <a:chOff x="10771839" y="4212951"/>
            <a:chExt cx="582211" cy="439373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C442FE6-C9FC-4DAE-8520-9A022D29112D}"/>
                </a:ext>
              </a:extLst>
            </p:cNvPr>
            <p:cNvSpPr/>
            <p:nvPr/>
          </p:nvSpPr>
          <p:spPr>
            <a:xfrm>
              <a:off x="10771839" y="4344547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</a:rPr>
                <a:t>2022</a:t>
              </a:r>
            </a:p>
          </p:txBody>
        </p:sp>
        <p:sp>
          <p:nvSpPr>
            <p:cNvPr id="100" name="Oval 56">
              <a:extLst>
                <a:ext uri="{FF2B5EF4-FFF2-40B4-BE49-F238E27FC236}">
                  <a16:creationId xmlns:a16="http://schemas.microsoft.com/office/drawing/2014/main" id="{A892252D-78E2-4232-8C0F-3BBF4BD56F16}"/>
                </a:ext>
              </a:extLst>
            </p:cNvPr>
            <p:cNvSpPr/>
            <p:nvPr/>
          </p:nvSpPr>
          <p:spPr>
            <a:xfrm>
              <a:off x="10994303" y="4212951"/>
              <a:ext cx="112045" cy="1120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1DFD354-5AB4-441B-998F-573889F4451E}"/>
              </a:ext>
            </a:extLst>
          </p:cNvPr>
          <p:cNvGrpSpPr/>
          <p:nvPr/>
        </p:nvGrpSpPr>
        <p:grpSpPr>
          <a:xfrm>
            <a:off x="10928061" y="3591866"/>
            <a:ext cx="586964" cy="407834"/>
            <a:chOff x="10771839" y="4212951"/>
            <a:chExt cx="582211" cy="439373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FB3A632-3196-46D7-9E12-AD5DAF00656C}"/>
                </a:ext>
              </a:extLst>
            </p:cNvPr>
            <p:cNvSpPr/>
            <p:nvPr/>
          </p:nvSpPr>
          <p:spPr>
            <a:xfrm>
              <a:off x="10771839" y="4344547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2023</a:t>
              </a:r>
            </a:p>
          </p:txBody>
        </p:sp>
        <p:sp>
          <p:nvSpPr>
            <p:cNvPr id="88" name="Oval 56">
              <a:extLst>
                <a:ext uri="{FF2B5EF4-FFF2-40B4-BE49-F238E27FC236}">
                  <a16:creationId xmlns:a16="http://schemas.microsoft.com/office/drawing/2014/main" id="{4C35C28D-BFDB-4796-8A19-C350B95B992B}"/>
                </a:ext>
              </a:extLst>
            </p:cNvPr>
            <p:cNvSpPr/>
            <p:nvPr/>
          </p:nvSpPr>
          <p:spPr>
            <a:xfrm>
              <a:off x="10994303" y="4212951"/>
              <a:ext cx="112045" cy="1120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88B84A1-ED4D-4147-ADDD-CF61E16BC2F6}"/>
              </a:ext>
            </a:extLst>
          </p:cNvPr>
          <p:cNvCxnSpPr>
            <a:cxnSpLocks/>
          </p:cNvCxnSpPr>
          <p:nvPr/>
        </p:nvCxnSpPr>
        <p:spPr>
          <a:xfrm>
            <a:off x="10199855" y="4091339"/>
            <a:ext cx="7237" cy="7826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20611BCC-A50C-4618-AA46-FDBC05AB42D7}"/>
              </a:ext>
            </a:extLst>
          </p:cNvPr>
          <p:cNvSpPr txBox="1"/>
          <p:nvPr/>
        </p:nvSpPr>
        <p:spPr>
          <a:xfrm>
            <a:off x="10023809" y="4847280"/>
            <a:ext cx="2345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SMART-Seq Pro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54FBB43-671C-4AC8-B646-467F659A5401}"/>
              </a:ext>
            </a:extLst>
          </p:cNvPr>
          <p:cNvSpPr txBox="1"/>
          <p:nvPr/>
        </p:nvSpPr>
        <p:spPr>
          <a:xfrm>
            <a:off x="10194836" y="1905663"/>
            <a:ext cx="2018792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SMART-Seq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mRNA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UMIs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)*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DFD5825-7B45-4E5E-8AB6-9C2EC1D2F2F3}"/>
              </a:ext>
            </a:extLst>
          </p:cNvPr>
          <p:cNvCxnSpPr>
            <a:cxnSpLocks/>
          </p:cNvCxnSpPr>
          <p:nvPr/>
        </p:nvCxnSpPr>
        <p:spPr>
          <a:xfrm>
            <a:off x="10784479" y="2479543"/>
            <a:ext cx="0" cy="10618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EA84C788-2BDF-485F-BEE2-AE275F2B5B4F}"/>
              </a:ext>
            </a:extLst>
          </p:cNvPr>
          <p:cNvSpPr txBox="1"/>
          <p:nvPr/>
        </p:nvSpPr>
        <p:spPr>
          <a:xfrm>
            <a:off x="10524748" y="6065814"/>
            <a:ext cx="1601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*Product coming soon</a:t>
            </a:r>
          </a:p>
        </p:txBody>
      </p:sp>
    </p:spTree>
    <p:extLst>
      <p:ext uri="{BB962C8B-B14F-4D97-AF65-F5344CB8AC3E}">
        <p14:creationId xmlns:p14="http://schemas.microsoft.com/office/powerpoint/2010/main" val="161093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909891AF-F098-4A72-A7B1-18C920D345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A1886D1-B6FF-41EB-BA86-EAE0C69845FE}" type="datetime4">
              <a:rPr lang="en-US" smtClean="0"/>
              <a:t>March 15, 2022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A3C85B-EB9A-487A-AF23-484FFF9E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 new SMART-Seq method: </a:t>
            </a:r>
            <a:br>
              <a:rPr lang="en-US" dirty="0">
                <a:latin typeface="+mn-lt"/>
              </a:rPr>
            </a:br>
            <a:r>
              <a:rPr lang="en-US" sz="3600" dirty="0">
                <a:latin typeface="+mn-lt"/>
              </a:rPr>
              <a:t>SMART-Seq v4 vs. </a:t>
            </a:r>
            <a:r>
              <a:rPr lang="en-US" sz="3600" b="0" i="0" dirty="0">
                <a:effectLst/>
                <a:latin typeface="+mn-lt"/>
              </a:rPr>
              <a:t>SMART-Seq mRNA (with UMIs)</a:t>
            </a:r>
            <a:endParaRPr 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57199" y="1483956"/>
            <a:ext cx="4695826" cy="4496966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Full-length mRNA-seq methods combine high sensitivity with allele-resolved expression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Current limitations of full-length mRNA-seq are either:</a:t>
            </a:r>
          </a:p>
          <a:p>
            <a:pPr lvl="1"/>
            <a:r>
              <a:rPr lang="en-US" dirty="0">
                <a:latin typeface="+mj-lt"/>
              </a:rPr>
              <a:t>Absence of UMIs </a:t>
            </a:r>
          </a:p>
          <a:p>
            <a:pPr lvl="1"/>
            <a:r>
              <a:rPr lang="en-US" dirty="0">
                <a:latin typeface="+mj-lt"/>
              </a:rPr>
              <a:t>Lack of a complete, end-to-end solution that includes bioinformatic analysis</a:t>
            </a:r>
          </a:p>
        </p:txBody>
      </p:sp>
      <p:sp>
        <p:nvSpPr>
          <p:cNvPr id="17" name="Footer Placeholder 13">
            <a:extLst>
              <a:ext uri="{FF2B5EF4-FFF2-40B4-BE49-F238E27FC236}">
                <a16:creationId xmlns:a16="http://schemas.microsoft.com/office/drawing/2014/main" id="{626867CE-EBA0-4C34-A001-A7900C459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PROPRIETARY | © 2022 Takara Bio Inc.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302327-56BC-486F-B479-9D1A4E314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567" y="1824386"/>
            <a:ext cx="6776888" cy="403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7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909891AF-F098-4A72-A7B1-18C920D345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A1886D1-B6FF-41EB-BA86-EAE0C69845FE}" type="datetime4">
              <a:rPr lang="en-US" smtClean="0"/>
              <a:t>March 15, 2022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A3C85B-EB9A-487A-AF23-484FFF9E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 new SMART-Seq method: </a:t>
            </a:r>
            <a:br>
              <a:rPr lang="en-US" dirty="0">
                <a:latin typeface="+mn-lt"/>
              </a:rPr>
            </a:br>
            <a:r>
              <a:rPr lang="en-US" sz="3600" dirty="0">
                <a:latin typeface="+mn-lt"/>
              </a:rPr>
              <a:t>SS2 vs. </a:t>
            </a:r>
            <a:r>
              <a:rPr lang="en-US" sz="3600" b="0" i="0" dirty="0">
                <a:effectLst/>
                <a:latin typeface="+mn-lt"/>
              </a:rPr>
              <a:t>SMART-Seq mRNA (with UMIs)</a:t>
            </a:r>
            <a:endParaRPr 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57199" y="1483956"/>
            <a:ext cx="4732526" cy="4496966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Full-length mRNA-seq methods combine high sensitivity with allele-resolved expression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Current limitations of full-length mRNA-seq are either:</a:t>
            </a:r>
          </a:p>
          <a:p>
            <a:pPr lvl="1"/>
            <a:r>
              <a:rPr lang="en-US" dirty="0">
                <a:latin typeface="+mj-lt"/>
              </a:rPr>
              <a:t>Absence of UMIs </a:t>
            </a:r>
          </a:p>
          <a:p>
            <a:pPr lvl="1"/>
            <a:r>
              <a:rPr lang="en-US" dirty="0">
                <a:latin typeface="+mj-lt"/>
              </a:rPr>
              <a:t>Lack of a complete, end-to-end solution that includes bioinformatic analysis</a:t>
            </a:r>
          </a:p>
        </p:txBody>
      </p:sp>
      <p:sp>
        <p:nvSpPr>
          <p:cNvPr id="17" name="Footer Placeholder 13">
            <a:extLst>
              <a:ext uri="{FF2B5EF4-FFF2-40B4-BE49-F238E27FC236}">
                <a16:creationId xmlns:a16="http://schemas.microsoft.com/office/drawing/2014/main" id="{626867CE-EBA0-4C34-A001-A7900C459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PROPRIETARY | © 2022 Takara Bio Inc.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62F351-766F-4E86-9E51-35E9199977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997"/>
          <a:stretch/>
        </p:blipFill>
        <p:spPr>
          <a:xfrm>
            <a:off x="6747174" y="1183161"/>
            <a:ext cx="510205" cy="3121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C29ACA-176C-4890-92F4-7C6D9457D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704" y="1212188"/>
            <a:ext cx="4210794" cy="2296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E13BCA-CB82-42B5-B793-FDC23F24D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912" y="3576325"/>
            <a:ext cx="5310259" cy="281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6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DAACA7A3-02B3-40E5-AEDE-5E8B75EB75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A1886D1-B6FF-41EB-BA86-EAE0C69845FE}" type="datetime4">
              <a:rPr lang="en-US" smtClean="0"/>
              <a:t>March 15, 2022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of UMIs reduces PCR duplications and increases sensitivity at single-cell inputs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4E8E42F-355A-471B-93C5-A4A4300C6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PROPRIETARY | © 2022 Takara Bio Inc.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A94917-215C-44E2-B123-5FEA031D4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415" y="1183341"/>
            <a:ext cx="8531170" cy="51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1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DAACA7A3-02B3-40E5-AEDE-5E8B75EB75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A1886D1-B6FF-41EB-BA86-EAE0C69845FE}" type="datetime4">
              <a:rPr lang="en-US" smtClean="0"/>
              <a:t>March 15, 2022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of UMIs reduces PCR duplications and has comparable sensitivity at single-cell inputs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4E8E42F-355A-471B-93C5-A4A4300C6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PROPRIETARY | © 2022 Takara Bio Inc.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371CBD-875F-465B-8845-91614E582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396" y="1565794"/>
            <a:ext cx="7555209" cy="447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1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88E4D76-5406-4B52-BD69-D13E3AB8BF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A1886D1-B6FF-41EB-BA86-EAE0C69845FE}" type="datetime4">
              <a:rPr lang="en-US" smtClean="0"/>
              <a:t>March 15, 2022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127D8B-D8E0-4C6F-8027-A7005C53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 a complete, robust, RNA-counting strategy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B19048-8908-4FCD-95E5-C5EF70C69C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7036" y="1294172"/>
            <a:ext cx="5565316" cy="2376839"/>
          </a:xfrm>
        </p:spPr>
        <p:txBody>
          <a:bodyPr>
            <a:normAutofit/>
          </a:bodyPr>
          <a:lstStyle/>
          <a:p>
            <a:r>
              <a:rPr lang="en-US" sz="2000" dirty="0"/>
              <a:t>UMIs allow for RNA counting without compromising data quality</a:t>
            </a:r>
          </a:p>
          <a:p>
            <a:pPr lvl="1"/>
            <a:r>
              <a:rPr lang="en-US" sz="1800" dirty="0"/>
              <a:t>Outperforms both SSv4 and SS2</a:t>
            </a:r>
          </a:p>
          <a:p>
            <a:pPr lvl="1"/>
            <a:r>
              <a:rPr lang="en-US" sz="1800" dirty="0"/>
              <a:t>Compatible with automation systems</a:t>
            </a:r>
          </a:p>
          <a:p>
            <a:r>
              <a:rPr lang="en-US" sz="2000" dirty="0"/>
              <a:t>SMART-Seq mRNA (with UMIs) is robust across a range of inputs, from single-cell inputs to 10 ng RNA</a:t>
            </a:r>
          </a:p>
        </p:txBody>
      </p:sp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D61867E0-1D45-477C-A97C-2253256D0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PROPRIETARY | © 2022 Takara Bio Inc. 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CB44D732-4645-4581-AC60-0C3A9D35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84" y="1620159"/>
            <a:ext cx="5565315" cy="3372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76DF0A-4279-43E2-87CE-E9D237772AC3}"/>
              </a:ext>
            </a:extLst>
          </p:cNvPr>
          <p:cNvSpPr txBox="1"/>
          <p:nvPr/>
        </p:nvSpPr>
        <p:spPr>
          <a:xfrm>
            <a:off x="5826083" y="5265144"/>
            <a:ext cx="556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Visit me at Booth 204/206 to discuss this workflow in more detail and to see more data.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E6C4036-A86D-4C39-AD43-741C42CF9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812884"/>
            <a:ext cx="4225491" cy="2376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291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_Theme">
  <a:themeElements>
    <a:clrScheme name="Custom 1">
      <a:dk1>
        <a:srgbClr val="000000"/>
      </a:dk1>
      <a:lt1>
        <a:sysClr val="window" lastClr="FFFFFF"/>
      </a:lt1>
      <a:dk2>
        <a:srgbClr val="1E1EB4"/>
      </a:dk2>
      <a:lt2>
        <a:srgbClr val="F1F1F2"/>
      </a:lt2>
      <a:accent1>
        <a:srgbClr val="1C82E0"/>
      </a:accent1>
      <a:accent2>
        <a:srgbClr val="6E0082"/>
      </a:accent2>
      <a:accent3>
        <a:srgbClr val="7CC400"/>
      </a:accent3>
      <a:accent4>
        <a:srgbClr val="DF1A22"/>
      </a:accent4>
      <a:accent5>
        <a:srgbClr val="1D038B"/>
      </a:accent5>
      <a:accent6>
        <a:srgbClr val="FF7E2F"/>
      </a:accent6>
      <a:hlink>
        <a:srgbClr val="1C82E0"/>
      </a:hlink>
      <a:folHlink>
        <a:srgbClr val="1E1EB4"/>
      </a:folHlink>
    </a:clrScheme>
    <a:fontScheme name="Takara_CustomFont_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_Theme" id="{A5E67178-0EBE-4D75-B77E-29FBB42BDD01}" vid="{7E52FF58-A6B3-4657-B37F-F02071EBC9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Default_Theme</Template>
  <TotalTime>5069</TotalTime>
  <Words>1176</Words>
  <Application>Microsoft Office PowerPoint</Application>
  <PresentationFormat>Widescreen</PresentationFormat>
  <Paragraphs>118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Univers LT Std 55</vt:lpstr>
      <vt:lpstr>Default_Theme</vt:lpstr>
      <vt:lpstr>A complete, ultra-low input RNA-seq solution for full-length transcriptome analysis and RNA counting</vt:lpstr>
      <vt:lpstr>Takara Bio Group worldwide locations </vt:lpstr>
      <vt:lpstr>Our core capabilities</vt:lpstr>
      <vt:lpstr>Evolution of Takara Bio single-cell SMART-Seq® technology</vt:lpstr>
      <vt:lpstr>A new SMART-Seq method:  SMART-Seq v4 vs. SMART-Seq mRNA (with UMIs)</vt:lpstr>
      <vt:lpstr>A new SMART-Seq method:  SS2 vs. SMART-Seq mRNA (with UMIs)</vt:lpstr>
      <vt:lpstr>Use of UMIs reduces PCR duplications and increases sensitivity at single-cell inputs</vt:lpstr>
      <vt:lpstr>Use of UMIs reduces PCR duplications and has comparable sensitivity at single-cell inputs</vt:lpstr>
      <vt:lpstr>Conclusions: a complete, robust, RNA-counting strategy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Schwiesow</dc:creator>
  <cp:lastModifiedBy>Jennifer Epler</cp:lastModifiedBy>
  <cp:revision>63</cp:revision>
  <dcterms:created xsi:type="dcterms:W3CDTF">2022-02-17T16:44:34Z</dcterms:created>
  <dcterms:modified xsi:type="dcterms:W3CDTF">2022-03-16T18:36:26Z</dcterms:modified>
</cp:coreProperties>
</file>